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59" r:id="rId28"/>
    <p:sldId id="283" r:id="rId29"/>
    <p:sldId id="284" r:id="rId30"/>
    <p:sldId id="285" r:id="rId31"/>
    <p:sldId id="302" r:id="rId32"/>
    <p:sldId id="301" r:id="rId33"/>
    <p:sldId id="286" r:id="rId34"/>
    <p:sldId id="304" r:id="rId35"/>
    <p:sldId id="303" r:id="rId36"/>
    <p:sldId id="287" r:id="rId37"/>
    <p:sldId id="288" r:id="rId38"/>
    <p:sldId id="289" r:id="rId39"/>
    <p:sldId id="305" r:id="rId40"/>
    <p:sldId id="290" r:id="rId41"/>
    <p:sldId id="291" r:id="rId42"/>
    <p:sldId id="292" r:id="rId43"/>
    <p:sldId id="323" r:id="rId44"/>
    <p:sldId id="322" r:id="rId45"/>
    <p:sldId id="293" r:id="rId46"/>
    <p:sldId id="325" r:id="rId47"/>
    <p:sldId id="326" r:id="rId48"/>
    <p:sldId id="294" r:id="rId49"/>
    <p:sldId id="327" r:id="rId50"/>
    <p:sldId id="328" r:id="rId51"/>
    <p:sldId id="295" r:id="rId52"/>
    <p:sldId id="296" r:id="rId53"/>
    <p:sldId id="329" r:id="rId54"/>
    <p:sldId id="330" r:id="rId55"/>
    <p:sldId id="331" r:id="rId56"/>
    <p:sldId id="332" r:id="rId57"/>
    <p:sldId id="300" r:id="rId58"/>
    <p:sldId id="333" r:id="rId59"/>
    <p:sldId id="334" r:id="rId60"/>
    <p:sldId id="335" r:id="rId61"/>
    <p:sldId id="346" r:id="rId62"/>
    <p:sldId id="347" r:id="rId63"/>
    <p:sldId id="336" r:id="rId64"/>
    <p:sldId id="348" r:id="rId65"/>
    <p:sldId id="350" r:id="rId66"/>
    <p:sldId id="349" r:id="rId67"/>
    <p:sldId id="337" r:id="rId68"/>
    <p:sldId id="339" r:id="rId69"/>
    <p:sldId id="338" r:id="rId70"/>
    <p:sldId id="352" r:id="rId71"/>
    <p:sldId id="353" r:id="rId72"/>
    <p:sldId id="351" r:id="rId73"/>
    <p:sldId id="297" r:id="rId74"/>
  </p:sldIdLst>
  <p:sldSz cx="12192000" cy="6858000" type="screen16x9"/>
  <p:notesSz cx="6858000" cy="9144000"/>
  <p:custDataLst>
    <p:tags r:id="rId7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9" Type="http://schemas.openxmlformats.org/officeDocument/2006/relationships/tags" Target="tags/tag9.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notesMaster" Target="notesMasters/notesMaster1.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44" name=""/>
        <p:cNvGrpSpPr/>
        <p:nvPr/>
      </p:nvGrpSpPr>
      <p:grpSpPr>
        <a:xfrm>
          <a:off x="0" y="0"/>
          <a:ext cx="0" cy="0"/>
          <a:chOff x="0" y="0"/>
          <a:chExt cx="0" cy="0"/>
        </a:xfrm>
      </p:grpSpPr>
      <p:sp>
        <p:nvSpPr>
          <p:cNvPr id="1049117"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9118"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9119"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9120"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smtClean="0"/>
          </a:p>
        </p:txBody>
      </p:sp>
      <p:sp>
        <p:nvSpPr>
          <p:cNvPr id="1049121"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9122"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66" name=""/>
        <p:cNvGrpSpPr/>
        <p:nvPr/>
      </p:nvGrpSpPr>
      <p:grpSpPr>
        <a:xfrm>
          <a:off x="0" y="0"/>
          <a:ext cx="0" cy="0"/>
          <a:chOff x="0" y="0"/>
          <a:chExt cx="0" cy="0"/>
        </a:xfrm>
      </p:grpSpPr>
      <p:sp>
        <p:nvSpPr>
          <p:cNvPr id="1048598"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1048599"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1048600" name="日期占位符 3"/>
          <p:cNvSpPr>
            <a:spLocks noGrp="1"/>
          </p:cNvSpPr>
          <p:nvPr>
            <p:ph type="dt" sz="half" idx="10"/>
          </p:nvPr>
        </p:nvSpPr>
        <p:spPr/>
        <p:txBody>
          <a:bodyPr/>
          <a:p>
            <a:fld id="{D997B5FA-0921-464F-AAE1-844C04324D75}" type="datetimeFigureOut">
              <a:rPr lang="zh-CN" altLang="en-US" smtClean="0"/>
            </a:fld>
            <a:endParaRPr lang="zh-CN" altLang="en-US"/>
          </a:p>
        </p:txBody>
      </p:sp>
      <p:sp>
        <p:nvSpPr>
          <p:cNvPr id="1048601" name="页脚占位符 4"/>
          <p:cNvSpPr>
            <a:spLocks noGrp="1"/>
          </p:cNvSpPr>
          <p:nvPr>
            <p:ph type="ftr" sz="quarter" idx="11"/>
          </p:nvPr>
        </p:nvSpPr>
        <p:spPr/>
        <p:txBody>
          <a:bodyPr/>
          <a:p>
            <a:endParaRPr lang="zh-CN" altLang="en-US"/>
          </a:p>
        </p:txBody>
      </p:sp>
      <p:sp>
        <p:nvSpPr>
          <p:cNvPr id="1048602" name="灯片编号占位符 5"/>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38" name=""/>
        <p:cNvGrpSpPr/>
        <p:nvPr/>
      </p:nvGrpSpPr>
      <p:grpSpPr>
        <a:xfrm>
          <a:off x="0" y="0"/>
          <a:ext cx="0" cy="0"/>
          <a:chOff x="0" y="0"/>
          <a:chExt cx="0" cy="0"/>
        </a:xfrm>
      </p:grpSpPr>
      <p:sp>
        <p:nvSpPr>
          <p:cNvPr id="1049084" name="标题 1"/>
          <p:cNvSpPr>
            <a:spLocks noGrp="1"/>
          </p:cNvSpPr>
          <p:nvPr>
            <p:ph type="title"/>
          </p:nvPr>
        </p:nvSpPr>
        <p:spPr/>
        <p:txBody>
          <a:bodyPr/>
          <a:p>
            <a:r>
              <a:rPr lang="zh-CN" altLang="en-US" smtClean="0"/>
              <a:t>单击此处编辑母版标题样式</a:t>
            </a:r>
            <a:endParaRPr lang="zh-CN" altLang="en-US"/>
          </a:p>
        </p:txBody>
      </p:sp>
      <p:sp>
        <p:nvSpPr>
          <p:cNvPr id="1049085" name="竖排文字占位符 2"/>
          <p:cNvSpPr>
            <a:spLocks noGrp="1"/>
          </p:cNvSpPr>
          <p:nvPr>
            <p:ph type="body" orient="vert" idx="1"/>
          </p:nvPr>
        </p:nvSpPr>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086" name="日期占位符 3"/>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87" name="页脚占位符 4"/>
          <p:cNvSpPr>
            <a:spLocks noGrp="1"/>
          </p:cNvSpPr>
          <p:nvPr>
            <p:ph type="ftr" sz="quarter" idx="11"/>
          </p:nvPr>
        </p:nvSpPr>
        <p:spPr/>
        <p:txBody>
          <a:bodyPr/>
          <a:p>
            <a:endParaRPr lang="zh-CN" altLang="en-US"/>
          </a:p>
        </p:txBody>
      </p:sp>
      <p:sp>
        <p:nvSpPr>
          <p:cNvPr id="1049088" name="灯片编号占位符 5"/>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36" name=""/>
        <p:cNvGrpSpPr/>
        <p:nvPr/>
      </p:nvGrpSpPr>
      <p:grpSpPr>
        <a:xfrm>
          <a:off x="0" y="0"/>
          <a:ext cx="0" cy="0"/>
          <a:chOff x="0" y="0"/>
          <a:chExt cx="0" cy="0"/>
        </a:xfrm>
      </p:grpSpPr>
      <p:sp>
        <p:nvSpPr>
          <p:cNvPr id="1049073" name="竖排标题 1"/>
          <p:cNvSpPr>
            <a:spLocks noGrp="1"/>
          </p:cNvSpPr>
          <p:nvPr>
            <p:ph type="title" orient="vert"/>
          </p:nvPr>
        </p:nvSpPr>
        <p:spPr>
          <a:xfrm>
            <a:off x="8724900" y="365125"/>
            <a:ext cx="2628900" cy="5811838"/>
          </a:xfrm>
        </p:spPr>
        <p:txBody>
          <a:bodyPr vert="eaVert"/>
          <a:p>
            <a:r>
              <a:rPr lang="zh-CN" altLang="en-US" smtClean="0"/>
              <a:t>单击此处编辑母版标题样式</a:t>
            </a:r>
            <a:endParaRPr lang="zh-CN" altLang="en-US"/>
          </a:p>
        </p:txBody>
      </p:sp>
      <p:sp>
        <p:nvSpPr>
          <p:cNvPr id="1049074" name="竖排文字占位符 2"/>
          <p:cNvSpPr>
            <a:spLocks noGrp="1"/>
          </p:cNvSpPr>
          <p:nvPr>
            <p:ph type="body" orient="vert" idx="1"/>
          </p:nvPr>
        </p:nvSpPr>
        <p:spPr>
          <a:xfrm>
            <a:off x="838200" y="365125"/>
            <a:ext cx="7734300" cy="5811838"/>
          </a:xfrm>
        </p:spPr>
        <p:txBody>
          <a:bodyPr vert="eaVert"/>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075" name="日期占位符 3"/>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76" name="页脚占位符 4"/>
          <p:cNvSpPr>
            <a:spLocks noGrp="1"/>
          </p:cNvSpPr>
          <p:nvPr>
            <p:ph type="ftr" sz="quarter" idx="11"/>
          </p:nvPr>
        </p:nvSpPr>
        <p:spPr/>
        <p:txBody>
          <a:bodyPr/>
          <a:p>
            <a:endParaRPr lang="zh-CN" altLang="en-US"/>
          </a:p>
        </p:txBody>
      </p:sp>
      <p:sp>
        <p:nvSpPr>
          <p:cNvPr id="1049077" name="灯片编号占位符 5"/>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53" name=""/>
        <p:cNvGrpSpPr/>
        <p:nvPr/>
      </p:nvGrpSpPr>
      <p:grpSpPr>
        <a:xfrm>
          <a:off x="0" y="0"/>
          <a:ext cx="0" cy="0"/>
          <a:chOff x="0" y="0"/>
          <a:chExt cx="0" cy="0"/>
        </a:xfrm>
      </p:grpSpPr>
      <p:sp>
        <p:nvSpPr>
          <p:cNvPr id="1048581" name="标题 1"/>
          <p:cNvSpPr>
            <a:spLocks noGrp="1"/>
          </p:cNvSpPr>
          <p:nvPr>
            <p:ph type="title"/>
          </p:nvPr>
        </p:nvSpPr>
        <p:spPr/>
        <p:txBody>
          <a:bodyPr/>
          <a:p>
            <a:r>
              <a:rPr lang="zh-CN" altLang="en-US" smtClean="0"/>
              <a:t>单击此处编辑母版标题样式</a:t>
            </a:r>
            <a:endParaRPr lang="zh-CN" altLang="en-US"/>
          </a:p>
        </p:txBody>
      </p:sp>
      <p:sp>
        <p:nvSpPr>
          <p:cNvPr id="1048582" name="内容占位符 2"/>
          <p:cNvSpPr>
            <a:spLocks noGrp="1"/>
          </p:cNvSpPr>
          <p:nvPr>
            <p:ph idx="1"/>
          </p:nvPr>
        </p:nvSpPr>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83" name="日期占位符 3"/>
          <p:cNvSpPr>
            <a:spLocks noGrp="1"/>
          </p:cNvSpPr>
          <p:nvPr>
            <p:ph type="dt" sz="half" idx="10"/>
          </p:nvPr>
        </p:nvSpPr>
        <p:spPr/>
        <p:txBody>
          <a:bodyPr/>
          <a:p>
            <a:fld id="{D997B5FA-0921-464F-AAE1-844C04324D75}"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39" name=""/>
        <p:cNvGrpSpPr/>
        <p:nvPr/>
      </p:nvGrpSpPr>
      <p:grpSpPr>
        <a:xfrm>
          <a:off x="0" y="0"/>
          <a:ext cx="0" cy="0"/>
          <a:chOff x="0" y="0"/>
          <a:chExt cx="0" cy="0"/>
        </a:xfrm>
      </p:grpSpPr>
      <p:sp>
        <p:nvSpPr>
          <p:cNvPr id="1049089"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1049090"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1049091" name="日期占位符 3"/>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92" name="页脚占位符 4"/>
          <p:cNvSpPr>
            <a:spLocks noGrp="1"/>
          </p:cNvSpPr>
          <p:nvPr>
            <p:ph type="ftr" sz="quarter" idx="11"/>
          </p:nvPr>
        </p:nvSpPr>
        <p:spPr/>
        <p:txBody>
          <a:bodyPr/>
          <a:p>
            <a:endParaRPr lang="zh-CN" altLang="en-US"/>
          </a:p>
        </p:txBody>
      </p:sp>
      <p:sp>
        <p:nvSpPr>
          <p:cNvPr id="1049093" name="灯片编号占位符 5"/>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40" name=""/>
        <p:cNvGrpSpPr/>
        <p:nvPr/>
      </p:nvGrpSpPr>
      <p:grpSpPr>
        <a:xfrm>
          <a:off x="0" y="0"/>
          <a:ext cx="0" cy="0"/>
          <a:chOff x="0" y="0"/>
          <a:chExt cx="0" cy="0"/>
        </a:xfrm>
      </p:grpSpPr>
      <p:sp>
        <p:nvSpPr>
          <p:cNvPr id="1049094" name="标题 1"/>
          <p:cNvSpPr>
            <a:spLocks noGrp="1"/>
          </p:cNvSpPr>
          <p:nvPr>
            <p:ph type="title"/>
          </p:nvPr>
        </p:nvSpPr>
        <p:spPr/>
        <p:txBody>
          <a:bodyPr/>
          <a:p>
            <a:r>
              <a:rPr lang="zh-CN" altLang="en-US" smtClean="0"/>
              <a:t>单击此处编辑母版标题样式</a:t>
            </a:r>
            <a:endParaRPr lang="zh-CN" altLang="en-US"/>
          </a:p>
        </p:txBody>
      </p:sp>
      <p:sp>
        <p:nvSpPr>
          <p:cNvPr id="1049095" name="内容占位符 2"/>
          <p:cNvSpPr>
            <a:spLocks noGrp="1"/>
          </p:cNvSpPr>
          <p:nvPr>
            <p:ph sz="half" idx="1"/>
          </p:nvPr>
        </p:nvSpPr>
        <p:spPr>
          <a:xfrm>
            <a:off x="838200" y="1825625"/>
            <a:ext cx="5181600" cy="4351338"/>
          </a:xfrm>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096" name="内容占位符 3"/>
          <p:cNvSpPr>
            <a:spLocks noGrp="1"/>
          </p:cNvSpPr>
          <p:nvPr>
            <p:ph sz="half" idx="2"/>
          </p:nvPr>
        </p:nvSpPr>
        <p:spPr>
          <a:xfrm>
            <a:off x="6172200" y="1825625"/>
            <a:ext cx="5181600" cy="4351338"/>
          </a:xfrm>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097" name="日期占位符 4"/>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98" name="页脚占位符 5"/>
          <p:cNvSpPr>
            <a:spLocks noGrp="1"/>
          </p:cNvSpPr>
          <p:nvPr>
            <p:ph type="ftr" sz="quarter" idx="11"/>
          </p:nvPr>
        </p:nvSpPr>
        <p:spPr/>
        <p:txBody>
          <a:bodyPr/>
          <a:p>
            <a:endParaRPr lang="zh-CN" altLang="en-US"/>
          </a:p>
        </p:txBody>
      </p:sp>
      <p:sp>
        <p:nvSpPr>
          <p:cNvPr id="1049099" name="灯片编号占位符 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41" name=""/>
        <p:cNvGrpSpPr/>
        <p:nvPr/>
      </p:nvGrpSpPr>
      <p:grpSpPr>
        <a:xfrm>
          <a:off x="0" y="0"/>
          <a:ext cx="0" cy="0"/>
          <a:chOff x="0" y="0"/>
          <a:chExt cx="0" cy="0"/>
        </a:xfrm>
      </p:grpSpPr>
      <p:sp>
        <p:nvSpPr>
          <p:cNvPr id="1049100" name="标题 1"/>
          <p:cNvSpPr>
            <a:spLocks noGrp="1"/>
          </p:cNvSpPr>
          <p:nvPr>
            <p:ph type="title"/>
          </p:nvPr>
        </p:nvSpPr>
        <p:spPr>
          <a:xfrm>
            <a:off x="839788" y="365125"/>
            <a:ext cx="10515600" cy="1325563"/>
          </a:xfrm>
        </p:spPr>
        <p:txBody>
          <a:bodyPr/>
          <a:p>
            <a:r>
              <a:rPr lang="zh-CN" altLang="en-US" smtClean="0"/>
              <a:t>单击此处编辑母版标题样式</a:t>
            </a:r>
            <a:endParaRPr lang="zh-CN" altLang="en-US"/>
          </a:p>
        </p:txBody>
      </p:sp>
      <p:sp>
        <p:nvSpPr>
          <p:cNvPr id="1049101"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049102" name="内容占位符 3"/>
          <p:cNvSpPr>
            <a:spLocks noGrp="1"/>
          </p:cNvSpPr>
          <p:nvPr>
            <p:ph sz="half" idx="2"/>
          </p:nvPr>
        </p:nvSpPr>
        <p:spPr>
          <a:xfrm>
            <a:off x="839788" y="2505075"/>
            <a:ext cx="5157787" cy="3684588"/>
          </a:xfrm>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103"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1049104" name="内容占位符 5"/>
          <p:cNvSpPr>
            <a:spLocks noGrp="1"/>
          </p:cNvSpPr>
          <p:nvPr>
            <p:ph sz="quarter" idx="4"/>
          </p:nvPr>
        </p:nvSpPr>
        <p:spPr>
          <a:xfrm>
            <a:off x="6172200" y="2505075"/>
            <a:ext cx="5183188" cy="3684588"/>
          </a:xfrm>
        </p:spPr>
        <p:txBody>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105" name="日期占位符 6"/>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106" name="页脚占位符 7"/>
          <p:cNvSpPr>
            <a:spLocks noGrp="1"/>
          </p:cNvSpPr>
          <p:nvPr>
            <p:ph type="ftr" sz="quarter" idx="11"/>
          </p:nvPr>
        </p:nvSpPr>
        <p:spPr/>
        <p:txBody>
          <a:bodyPr/>
          <a:p>
            <a:endParaRPr lang="zh-CN" altLang="en-US"/>
          </a:p>
        </p:txBody>
      </p:sp>
      <p:sp>
        <p:nvSpPr>
          <p:cNvPr id="1049107" name="灯片编号占位符 8"/>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35" name=""/>
        <p:cNvGrpSpPr/>
        <p:nvPr/>
      </p:nvGrpSpPr>
      <p:grpSpPr>
        <a:xfrm>
          <a:off x="0" y="0"/>
          <a:ext cx="0" cy="0"/>
          <a:chOff x="0" y="0"/>
          <a:chExt cx="0" cy="0"/>
        </a:xfrm>
      </p:grpSpPr>
      <p:sp>
        <p:nvSpPr>
          <p:cNvPr id="1049069" name="标题 1"/>
          <p:cNvSpPr>
            <a:spLocks noGrp="1"/>
          </p:cNvSpPr>
          <p:nvPr>
            <p:ph type="title"/>
          </p:nvPr>
        </p:nvSpPr>
        <p:spPr/>
        <p:txBody>
          <a:bodyPr/>
          <a:p>
            <a:r>
              <a:rPr lang="zh-CN" altLang="en-US" smtClean="0"/>
              <a:t>单击此处编辑母版标题样式</a:t>
            </a:r>
            <a:endParaRPr lang="zh-CN" altLang="en-US"/>
          </a:p>
        </p:txBody>
      </p:sp>
      <p:sp>
        <p:nvSpPr>
          <p:cNvPr id="1049070" name="日期占位符 2"/>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71" name="页脚占位符 3"/>
          <p:cNvSpPr>
            <a:spLocks noGrp="1"/>
          </p:cNvSpPr>
          <p:nvPr>
            <p:ph type="ftr" sz="quarter" idx="11"/>
          </p:nvPr>
        </p:nvSpPr>
        <p:spPr/>
        <p:txBody>
          <a:bodyPr/>
          <a:p>
            <a:endParaRPr lang="zh-CN" altLang="en-US"/>
          </a:p>
        </p:txBody>
      </p:sp>
      <p:sp>
        <p:nvSpPr>
          <p:cNvPr id="1049072" name="灯片编号占位符 4"/>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42" name=""/>
        <p:cNvGrpSpPr/>
        <p:nvPr/>
      </p:nvGrpSpPr>
      <p:grpSpPr>
        <a:xfrm>
          <a:off x="0" y="0"/>
          <a:ext cx="0" cy="0"/>
          <a:chOff x="0" y="0"/>
          <a:chExt cx="0" cy="0"/>
        </a:xfrm>
      </p:grpSpPr>
      <p:sp>
        <p:nvSpPr>
          <p:cNvPr id="1049108" name="日期占位符 1"/>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109" name="页脚占位符 2"/>
          <p:cNvSpPr>
            <a:spLocks noGrp="1"/>
          </p:cNvSpPr>
          <p:nvPr>
            <p:ph type="ftr" sz="quarter" idx="11"/>
          </p:nvPr>
        </p:nvSpPr>
        <p:spPr/>
        <p:txBody>
          <a:bodyPr/>
          <a:p>
            <a:endParaRPr lang="zh-CN" altLang="en-US"/>
          </a:p>
        </p:txBody>
      </p:sp>
      <p:sp>
        <p:nvSpPr>
          <p:cNvPr id="1049110" name="灯片编号占位符 3"/>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43" name=""/>
        <p:cNvGrpSpPr/>
        <p:nvPr/>
      </p:nvGrpSpPr>
      <p:grpSpPr>
        <a:xfrm>
          <a:off x="0" y="0"/>
          <a:ext cx="0" cy="0"/>
          <a:chOff x="0" y="0"/>
          <a:chExt cx="0" cy="0"/>
        </a:xfrm>
      </p:grpSpPr>
      <p:sp>
        <p:nvSpPr>
          <p:cNvPr id="1049111"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104911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9113"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9114" name="日期占位符 4"/>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115" name="页脚占位符 5"/>
          <p:cNvSpPr>
            <a:spLocks noGrp="1"/>
          </p:cNvSpPr>
          <p:nvPr>
            <p:ph type="ftr" sz="quarter" idx="11"/>
          </p:nvPr>
        </p:nvSpPr>
        <p:spPr/>
        <p:txBody>
          <a:bodyPr/>
          <a:p>
            <a:endParaRPr lang="zh-CN" altLang="en-US"/>
          </a:p>
        </p:txBody>
      </p:sp>
      <p:sp>
        <p:nvSpPr>
          <p:cNvPr id="1049116" name="灯片编号占位符 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37" name=""/>
        <p:cNvGrpSpPr/>
        <p:nvPr/>
      </p:nvGrpSpPr>
      <p:grpSpPr>
        <a:xfrm>
          <a:off x="0" y="0"/>
          <a:ext cx="0" cy="0"/>
          <a:chOff x="0" y="0"/>
          <a:chExt cx="0" cy="0"/>
        </a:xfrm>
      </p:grpSpPr>
      <p:sp>
        <p:nvSpPr>
          <p:cNvPr id="1049078"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1049079"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908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1049081" name="日期占位符 4"/>
          <p:cNvSpPr>
            <a:spLocks noGrp="1"/>
          </p:cNvSpPr>
          <p:nvPr>
            <p:ph type="dt" sz="half" idx="10"/>
          </p:nvPr>
        </p:nvSpPr>
        <p:spPr/>
        <p:txBody>
          <a:bodyPr/>
          <a:p>
            <a:fld id="{D997B5FA-0921-464F-AAE1-844C04324D75}" type="datetimeFigureOut">
              <a:rPr lang="zh-CN" altLang="en-US" smtClean="0"/>
            </a:fld>
            <a:endParaRPr lang="zh-CN" altLang="en-US"/>
          </a:p>
        </p:txBody>
      </p:sp>
      <p:sp>
        <p:nvSpPr>
          <p:cNvPr id="1049082" name="页脚占位符 5"/>
          <p:cNvSpPr>
            <a:spLocks noGrp="1"/>
          </p:cNvSpPr>
          <p:nvPr>
            <p:ph type="ftr" sz="quarter" idx="11"/>
          </p:nvPr>
        </p:nvSpPr>
        <p:spPr/>
        <p:txBody>
          <a:bodyPr/>
          <a:p>
            <a:endParaRPr lang="zh-CN" altLang="en-US"/>
          </a:p>
        </p:txBody>
      </p:sp>
      <p:sp>
        <p:nvSpPr>
          <p:cNvPr id="1049083" name="灯片编号占位符 6"/>
          <p:cNvSpPr>
            <a:spLocks noGrp="1"/>
          </p:cNvSpPr>
          <p:nvPr>
            <p:ph type="sldNum" sz="quarter" idx="12"/>
          </p:nvPr>
        </p:nvSpPr>
        <p:spPr/>
        <p:txBody>
          <a:bodyPr/>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4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smtClean="0"/>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image" Target="../media/image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tags" Target="../tags/tag5.xml"/><Relationship Id="rId2" Type="http://schemas.openxmlformats.org/officeDocument/2006/relationships/image" Target="../media/image39.png"/><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image" Target="../media/image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p:sp>
        <p:nvSpPr>
          <p:cNvPr id="1048603" name="标题 1"/>
          <p:cNvSpPr>
            <a:spLocks noGrp="1"/>
          </p:cNvSpPr>
          <p:nvPr>
            <p:ph type="ctrTitle"/>
          </p:nvPr>
        </p:nvSpPr>
        <p:spPr/>
        <p:txBody>
          <a:bodyPr/>
          <a:p>
            <a:endParaRPr lang="zh-CN" altLang="en-US"/>
          </a:p>
        </p:txBody>
      </p:sp>
      <p:sp>
        <p:nvSpPr>
          <p:cNvPr id="1048604"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p:sp>
        <p:nvSpPr>
          <p:cNvPr id="1048783" name="标题 1"/>
          <p:cNvSpPr>
            <a:spLocks noGrp="1"/>
          </p:cNvSpPr>
          <p:nvPr>
            <p:ph type="title"/>
          </p:nvPr>
        </p:nvSpPr>
        <p:spPr/>
        <p:txBody>
          <a:bodyPr/>
          <a:p>
            <a:endParaRPr lang="zh-CN" altLang="en-US"/>
          </a:p>
        </p:txBody>
      </p:sp>
      <p:sp>
        <p:nvSpPr>
          <p:cNvPr id="1048784" name="内容占位符 2"/>
          <p:cNvSpPr>
            <a:spLocks noGrp="1"/>
          </p:cNvSpPr>
          <p:nvPr>
            <p:ph idx="1"/>
          </p:nvPr>
        </p:nvSpPr>
        <p:spPr/>
        <p:txBody>
          <a:bodyPr/>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p:sp>
        <p:nvSpPr>
          <p:cNvPr id="1048785" name="椭圆 19"/>
          <p:cNvSpPr/>
          <p:nvPr/>
        </p:nvSpPr>
        <p:spPr>
          <a:xfrm>
            <a:off x="6606540" y="2475230"/>
            <a:ext cx="1647825" cy="164782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86" name="椭圆 21"/>
          <p:cNvSpPr/>
          <p:nvPr/>
        </p:nvSpPr>
        <p:spPr>
          <a:xfrm>
            <a:off x="6953250" y="2830830"/>
            <a:ext cx="954405" cy="95440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87" name="椭圆 22"/>
          <p:cNvSpPr/>
          <p:nvPr/>
        </p:nvSpPr>
        <p:spPr>
          <a:xfrm>
            <a:off x="7272655" y="3141345"/>
            <a:ext cx="315595" cy="31559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88"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1048789" name="内容占位符 2"/>
          <p:cNvSpPr>
            <a:spLocks noGrp="1"/>
          </p:cNvSpPr>
          <p:nvPr>
            <p:ph idx="1"/>
          </p:nvPr>
        </p:nvSpPr>
        <p:spPr>
          <a:xfrm>
            <a:off x="838200" y="1691005"/>
            <a:ext cx="10784205" cy="954405"/>
          </a:xfrm>
        </p:spPr>
        <p:txBody>
          <a:bodyPr>
            <a:normAutofit/>
          </a:bodyPr>
          <a:p>
            <a:r>
              <a:rPr lang="zh-CN" altLang="en-US"/>
              <a:t>魔法阵（三层）的伤害公式：</a:t>
            </a:r>
            <a:endParaRPr lang="zh-CN" altLang="en-US"/>
          </a:p>
        </p:txBody>
      </p:sp>
      <p:cxnSp>
        <p:nvCxnSpPr>
          <p:cNvPr id="3145753" name="直接连接符 9"/>
          <p:cNvCxnSpPr/>
          <p:nvPr/>
        </p:nvCxnSpPr>
        <p:spPr>
          <a:xfrm>
            <a:off x="4392295" y="3021330"/>
            <a:ext cx="2268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048790" name="文本框 23"/>
          <p:cNvSpPr txBox="1">
            <a:spLocks noRot="1" noChangeAspect="1" noMove="1" noResize="1" noEditPoints="1" noAdjustHandles="1" noChangeArrowheads="1" noChangeShapeType="1" noTextEdit="1"/>
          </p:cNvSpPr>
          <p:nvPr/>
        </p:nvSpPr>
        <p:spPr>
          <a:xfrm>
            <a:off x="838200" y="2368550"/>
            <a:ext cx="4010660" cy="438785"/>
          </a:xfrm>
          <a:prstGeom prst="rect">
            <a:avLst/>
          </a:prstGeom>
          <a:blipFill rotWithShape="1">
            <a:blip r:embed="rId1"/>
            <a:stretch>
              <a:fillRect/>
            </a:stretch>
          </a:blipFill>
        </p:spPr>
        <p:txBody>
          <a:bodyPr/>
          <a:p>
            <a:r>
              <a:rPr lang="zh-CN" altLang="en-US">
                <a:noFill/>
              </a:rPr>
              <a:t> </a:t>
            </a:r>
            <a:endParaRPr lang="zh-CN" altLang="en-US">
              <a:noFill/>
            </a:endParaRPr>
          </a:p>
        </p:txBody>
      </p:sp>
      <p:cxnSp>
        <p:nvCxnSpPr>
          <p:cNvPr id="3145754" name="直接箭头连接符 24"/>
          <p:cNvCxnSpPr/>
          <p:nvPr/>
        </p:nvCxnSpPr>
        <p:spPr>
          <a:xfrm flipH="1" flipV="1">
            <a:off x="4392295" y="2799080"/>
            <a:ext cx="6350" cy="216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755" name="直接箭头连接符 25"/>
          <p:cNvCxnSpPr/>
          <p:nvPr/>
        </p:nvCxnSpPr>
        <p:spPr>
          <a:xfrm flipH="1" flipV="1">
            <a:off x="3545205" y="2797810"/>
            <a:ext cx="6350" cy="396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756" name="直接箭头连接符 26"/>
          <p:cNvCxnSpPr/>
          <p:nvPr/>
        </p:nvCxnSpPr>
        <p:spPr>
          <a:xfrm flipH="1" flipV="1">
            <a:off x="2646045" y="2794000"/>
            <a:ext cx="6350" cy="612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5757" name="直接连接符 27"/>
          <p:cNvCxnSpPr/>
          <p:nvPr/>
        </p:nvCxnSpPr>
        <p:spPr>
          <a:xfrm>
            <a:off x="2652395" y="3405505"/>
            <a:ext cx="4680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3145758" name="直接连接符 28"/>
          <p:cNvCxnSpPr/>
          <p:nvPr/>
        </p:nvCxnSpPr>
        <p:spPr>
          <a:xfrm>
            <a:off x="3545205" y="3205480"/>
            <a:ext cx="3420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048791" name="文本框 29"/>
          <p:cNvSpPr txBox="1">
            <a:spLocks noRot="1" noChangeAspect="1" noMove="1" noResize="1" noEditPoints="1" noAdjustHandles="1" noChangeArrowheads="1" noChangeShapeType="1" noTextEdit="1"/>
          </p:cNvSpPr>
          <p:nvPr/>
        </p:nvSpPr>
        <p:spPr>
          <a:xfrm>
            <a:off x="838200" y="4123055"/>
            <a:ext cx="6368415" cy="613410"/>
          </a:xfrm>
          <a:prstGeom prst="rect">
            <a:avLst/>
          </a:prstGeom>
          <a:blipFill rotWithShape="1">
            <a:blip r:embed="rId2"/>
            <a:stretch>
              <a:fillRect/>
            </a:stretch>
          </a:blipFill>
        </p:spPr>
        <p:txBody>
          <a:bodyPr/>
          <a:p>
            <a:r>
              <a:rPr lang="zh-CN" altLang="en-US">
                <a:noFill/>
              </a:rPr>
              <a:t> </a:t>
            </a:r>
            <a:endParaRPr lang="zh-CN" altLang="en-US">
              <a:noFill/>
            </a:endParaRPr>
          </a:p>
        </p:txBody>
      </p:sp>
      <p:sp>
        <p:nvSpPr>
          <p:cNvPr id="1048792" name="内容占位符 2"/>
          <p:cNvSpPr>
            <a:spLocks noGrp="1"/>
          </p:cNvSpPr>
          <p:nvPr/>
        </p:nvSpPr>
        <p:spPr>
          <a:xfrm>
            <a:off x="838200" y="4949825"/>
            <a:ext cx="10784205" cy="1730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魔法阵伤害量由各圈上数值的计算结果决定。而各圈上的数值计算结果又由三部分组成，分别是：该圈（势）所指元素与魔法核元素的关系系数，芒星系数，芒星上魔法引的计算结果。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3" name=""/>
        <p:cNvGrpSpPr/>
        <p:nvPr/>
      </p:nvGrpSpPr>
      <p:grpSpPr/>
      <p:sp>
        <p:nvSpPr>
          <p:cNvPr id="1048793"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sym typeface="+mn-ea"/>
            </a:endParaRPr>
          </a:p>
        </p:txBody>
      </p:sp>
      <p:sp>
        <p:nvSpPr>
          <p:cNvPr id="1048794" name="文本框 29"/>
          <p:cNvSpPr txBox="1">
            <a:spLocks noRot="1" noChangeAspect="1" noMove="1" noResize="1" noEditPoints="1" noAdjustHandles="1" noChangeArrowheads="1" noChangeShapeType="1" noTextEdit="1"/>
          </p:cNvSpPr>
          <p:nvPr/>
        </p:nvSpPr>
        <p:spPr>
          <a:xfrm>
            <a:off x="3914775" y="1826895"/>
            <a:ext cx="4361815" cy="613410"/>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1048795" name="内容占位符 3"/>
          <p:cNvSpPr>
            <a:spLocks noRot="1" noChangeAspect="1" noMove="1" noResize="1" noEditPoints="1" noAdjustHandles="1" noChangeArrowheads="1" noChangeShapeType="1" noTextEdit="1"/>
          </p:cNvSpPr>
          <p:nvPr>
            <p:ph idx="1"/>
          </p:nvPr>
        </p:nvSpPr>
        <p:spPr>
          <a:xfrm>
            <a:off x="838200" y="2649220"/>
            <a:ext cx="10515600" cy="3333115"/>
          </a:xfr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p:sp>
        <p:nvSpPr>
          <p:cNvPr id="1048796"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sym typeface="+mn-ea"/>
            </a:endParaRPr>
          </a:p>
        </p:txBody>
      </p:sp>
      <p:sp>
        <p:nvSpPr>
          <p:cNvPr id="1048797" name="内容占位符 2"/>
          <p:cNvSpPr>
            <a:spLocks noGrp="1"/>
          </p:cNvSpPr>
          <p:nvPr>
            <p:ph idx="1"/>
          </p:nvPr>
        </p:nvSpPr>
        <p:spPr>
          <a:xfrm>
            <a:off x="838200" y="1825625"/>
            <a:ext cx="10515600" cy="932815"/>
          </a:xfrm>
        </p:spPr>
        <p:txBody>
          <a:bodyPr/>
          <a:p>
            <a:r>
              <a:rPr lang="zh-CN" altLang="en-US"/>
              <a:t>但是在实际操作的过程中，不做区别的去设计内外圈，会使符号相互重叠，造成画面上的混乱。</a:t>
            </a:r>
            <a:endParaRPr lang="zh-CN" altLang="en-US"/>
          </a:p>
        </p:txBody>
      </p:sp>
      <p:pic>
        <p:nvPicPr>
          <p:cNvPr id="2097176" name="图片 3" descr="QQ截图20220407022305"/>
          <p:cNvPicPr>
            <a:picLocks noChangeAspect="1"/>
          </p:cNvPicPr>
          <p:nvPr/>
        </p:nvPicPr>
        <p:blipFill>
          <a:blip r:embed="rId1"/>
          <a:stretch>
            <a:fillRect/>
          </a:stretch>
        </p:blipFill>
        <p:spPr>
          <a:xfrm>
            <a:off x="5033645" y="2834640"/>
            <a:ext cx="2160000" cy="2160000"/>
          </a:xfrm>
          <a:prstGeom prst="rect">
            <a:avLst/>
          </a:prstGeom>
        </p:spPr>
      </p:pic>
      <p:sp>
        <p:nvSpPr>
          <p:cNvPr id="1048798" name="内容占位符 2"/>
          <p:cNvSpPr>
            <a:spLocks noGrp="1"/>
          </p:cNvSpPr>
          <p:nvPr/>
        </p:nvSpPr>
        <p:spPr>
          <a:xfrm>
            <a:off x="838200" y="5054600"/>
            <a:ext cx="10515600" cy="93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为了处理画面上的混乱，越靠内的符号越简洁，让整个魔法阵中符号分布均匀一些。</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p:sp>
        <p:nvSpPr>
          <p:cNvPr id="1048799"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1048800" name="内容占位符 2"/>
          <p:cNvSpPr>
            <a:spLocks noGrp="1"/>
          </p:cNvSpPr>
          <p:nvPr>
            <p:ph idx="1"/>
          </p:nvPr>
        </p:nvSpPr>
        <p:spPr>
          <a:xfrm>
            <a:off x="838200" y="1825625"/>
            <a:ext cx="10515600" cy="932815"/>
          </a:xfrm>
        </p:spPr>
        <p:txBody>
          <a:bodyPr/>
          <a:p>
            <a:r>
              <a:rPr lang="zh-CN" altLang="en-US"/>
              <a:t>对于内圈则不添加芒星，中圈的芒星复杂度弱于外圈。如下图：</a:t>
            </a:r>
            <a:endParaRPr lang="zh-CN" altLang="en-US"/>
          </a:p>
        </p:txBody>
      </p:sp>
      <p:pic>
        <p:nvPicPr>
          <p:cNvPr id="2097177" name="图片 5" descr="QQ截图20220407023309"/>
          <p:cNvPicPr>
            <a:picLocks noChangeAspect="1"/>
          </p:cNvPicPr>
          <p:nvPr/>
        </p:nvPicPr>
        <p:blipFill>
          <a:blip r:embed="rId1"/>
          <a:stretch>
            <a:fillRect/>
          </a:stretch>
        </p:blipFill>
        <p:spPr>
          <a:xfrm>
            <a:off x="5015865" y="2576195"/>
            <a:ext cx="2160000" cy="2160000"/>
          </a:xfrm>
          <a:prstGeom prst="rect">
            <a:avLst/>
          </a:prstGeom>
        </p:spPr>
      </p:pic>
      <p:sp>
        <p:nvSpPr>
          <p:cNvPr id="1048801" name="内容占位符 2"/>
          <p:cNvSpPr>
            <a:spLocks noGrp="1"/>
          </p:cNvSpPr>
          <p:nvPr/>
        </p:nvSpPr>
        <p:spPr>
          <a:xfrm>
            <a:off x="762000" y="4812665"/>
            <a:ext cx="10515600" cy="93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同时伤害计算也可以简化为：</a:t>
            </a:r>
            <a:endParaRPr lang="zh-CN" altLang="en-US"/>
          </a:p>
        </p:txBody>
      </p:sp>
      <p:sp>
        <p:nvSpPr>
          <p:cNvPr id="1048802" name="文本框 23"/>
          <p:cNvSpPr txBox="1">
            <a:spLocks noRot="1" noChangeAspect="1" noMove="1" noResize="1" noEditPoints="1" noAdjustHandles="1" noChangeArrowheads="1" noChangeShapeType="1" noTextEdit="1"/>
          </p:cNvSpPr>
          <p:nvPr/>
        </p:nvSpPr>
        <p:spPr>
          <a:xfrm>
            <a:off x="4014470" y="5411470"/>
            <a:ext cx="4010660" cy="438785"/>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p:sp>
        <p:nvSpPr>
          <p:cNvPr id="1048803" name="正五边形 25"/>
          <p:cNvSpPr/>
          <p:nvPr/>
        </p:nvSpPr>
        <p:spPr>
          <a:xfrm>
            <a:off x="2028825" y="3126105"/>
            <a:ext cx="2142490" cy="2142490"/>
          </a:xfrm>
          <a:prstGeom prst="pentagon">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04" name="椭圆 26"/>
          <p:cNvSpPr/>
          <p:nvPr/>
        </p:nvSpPr>
        <p:spPr>
          <a:xfrm>
            <a:off x="2276475" y="510222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1048805" name="椭圆 27"/>
          <p:cNvSpPr/>
          <p:nvPr/>
        </p:nvSpPr>
        <p:spPr>
          <a:xfrm>
            <a:off x="3590925" y="510222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1048806" name="椭圆 28"/>
          <p:cNvSpPr/>
          <p:nvPr/>
        </p:nvSpPr>
        <p:spPr>
          <a:xfrm>
            <a:off x="306197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07" name="矩形 29"/>
          <p:cNvSpPr/>
          <p:nvPr/>
        </p:nvSpPr>
        <p:spPr>
          <a:xfrm>
            <a:off x="1755775" y="2990215"/>
            <a:ext cx="2687320" cy="1753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08"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1048809" name="正五边形 5"/>
          <p:cNvSpPr/>
          <p:nvPr/>
        </p:nvSpPr>
        <p:spPr>
          <a:xfrm>
            <a:off x="2028825" y="2023745"/>
            <a:ext cx="2142490" cy="2142490"/>
          </a:xfrm>
          <a:prstGeom prst="pentagon">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10" name="椭圆 12"/>
          <p:cNvSpPr/>
          <p:nvPr/>
        </p:nvSpPr>
        <p:spPr>
          <a:xfrm>
            <a:off x="2276475" y="399986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1048811" name="椭圆 6"/>
          <p:cNvSpPr/>
          <p:nvPr/>
        </p:nvSpPr>
        <p:spPr>
          <a:xfrm>
            <a:off x="3590925" y="399986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1048812" name="椭圆 7"/>
          <p:cNvSpPr/>
          <p:nvPr/>
        </p:nvSpPr>
        <p:spPr>
          <a:xfrm>
            <a:off x="3061970" y="412559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13" name="矩形 8"/>
          <p:cNvSpPr/>
          <p:nvPr/>
        </p:nvSpPr>
        <p:spPr>
          <a:xfrm>
            <a:off x="1755775" y="1887855"/>
            <a:ext cx="2687320" cy="1753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14" name="椭圆 30"/>
          <p:cNvSpPr/>
          <p:nvPr/>
        </p:nvSpPr>
        <p:spPr>
          <a:xfrm>
            <a:off x="286258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15" name="椭圆 31"/>
          <p:cNvSpPr/>
          <p:nvPr/>
        </p:nvSpPr>
        <p:spPr>
          <a:xfrm>
            <a:off x="326136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16" name="右箭头 32"/>
          <p:cNvSpPr/>
          <p:nvPr/>
        </p:nvSpPr>
        <p:spPr>
          <a:xfrm>
            <a:off x="4171315" y="3688080"/>
            <a:ext cx="754380" cy="35814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17" name="右箭头 33"/>
          <p:cNvSpPr/>
          <p:nvPr/>
        </p:nvSpPr>
        <p:spPr>
          <a:xfrm>
            <a:off x="4171950" y="4744085"/>
            <a:ext cx="754380" cy="35814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18" name="文本框 36"/>
          <p:cNvSpPr txBox="1">
            <a:spLocks noRot="1" noChangeAspect="1" noMove="1" noResize="1" noEditPoints="1" noAdjustHandles="1" noChangeArrowheads="1" noChangeShapeType="1" noTextEdit="1"/>
          </p:cNvSpPr>
          <p:nvPr/>
        </p:nvSpPr>
        <p:spPr>
          <a:xfrm>
            <a:off x="5179060" y="3641725"/>
            <a:ext cx="2341880" cy="398780"/>
          </a:xfrm>
          <a:prstGeom prst="rect">
            <a:avLst/>
          </a:prstGeom>
          <a:blipFill rotWithShape="1">
            <a:blip r:embed="rId1"/>
            <a:stretch>
              <a:fillRect/>
            </a:stretch>
          </a:blipFill>
        </p:spPr>
        <p:txBody>
          <a:bodyPr/>
          <a:p>
            <a:r>
              <a:rPr lang="zh-CN" altLang="en-US">
                <a:noFill/>
              </a:rPr>
              <a:t> </a:t>
            </a:r>
            <a:endParaRPr lang="zh-CN" altLang="en-US">
              <a:noFill/>
            </a:endParaRPr>
          </a:p>
        </p:txBody>
      </p:sp>
      <p:sp>
        <p:nvSpPr>
          <p:cNvPr id="1048819" name="文本框 34"/>
          <p:cNvSpPr txBox="1">
            <a:spLocks noRot="1" noChangeAspect="1" noMove="1" noResize="1" noEditPoints="1" noAdjustHandles="1" noChangeArrowheads="1" noChangeShapeType="1" noTextEdit="1"/>
          </p:cNvSpPr>
          <p:nvPr/>
        </p:nvSpPr>
        <p:spPr>
          <a:xfrm>
            <a:off x="5180330" y="4744085"/>
            <a:ext cx="2341880" cy="398780"/>
          </a:xfrm>
          <a:prstGeom prst="rect">
            <a:avLst/>
          </a:prstGeom>
          <a:blipFill rotWithShape="1">
            <a:blip r:embed="rId2"/>
            <a:stretch>
              <a:fillRect/>
            </a:stretch>
          </a:blipFill>
        </p:spPr>
        <p:txBody>
          <a:bodyPr/>
          <a:p>
            <a:r>
              <a:rPr lang="zh-CN" altLang="en-US">
                <a:noFill/>
              </a:rPr>
              <a:t> </a:t>
            </a:r>
            <a:endParaRPr lang="zh-CN" altLang="en-US">
              <a:no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p:sp>
        <p:nvSpPr>
          <p:cNvPr id="1048820"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1048821" name="内容占位符 2"/>
          <p:cNvSpPr>
            <a:spLocks noGrp="1"/>
          </p:cNvSpPr>
          <p:nvPr>
            <p:ph idx="1"/>
          </p:nvPr>
        </p:nvSpPr>
        <p:spPr/>
        <p:txBody>
          <a:bodyPr/>
          <a:p>
            <a:r>
              <a:rPr lang="zh-CN" altLang="en-US"/>
              <a:t>本文的主要内容是对于如何实现</a:t>
            </a:r>
            <a:r>
              <a:rPr lang="en-US" altLang="zh-CN"/>
              <a:t>“</a:t>
            </a:r>
            <a:r>
              <a:rPr lang="zh-CN" altLang="en-US"/>
              <a:t>绘制魔法阵</a:t>
            </a:r>
            <a:r>
              <a:rPr lang="en-US" altLang="zh-CN"/>
              <a:t>”</a:t>
            </a:r>
            <a:r>
              <a:rPr lang="zh-CN" altLang="en-US"/>
              <a:t>的玩法，提出一种思路；而这种思路就是</a:t>
            </a:r>
            <a:r>
              <a:rPr lang="en-US" altLang="zh-CN"/>
              <a:t>“</a:t>
            </a:r>
            <a:r>
              <a:rPr lang="zh-CN" altLang="en-US"/>
              <a:t>技能符号化</a:t>
            </a:r>
            <a:r>
              <a:rPr lang="en-US" altLang="zh-CN"/>
              <a:t>”</a:t>
            </a:r>
            <a:r>
              <a:rPr lang="zh-CN" altLang="en-US"/>
              <a:t>。</a:t>
            </a:r>
            <a:endParaRPr lang="zh-CN" altLang="en-US"/>
          </a:p>
          <a:p>
            <a:r>
              <a:rPr lang="zh-CN" altLang="en-US"/>
              <a:t>本文的价值在于：</a:t>
            </a:r>
            <a:endParaRPr lang="zh-CN" altLang="en-US"/>
          </a:p>
          <a:p>
            <a:r>
              <a:rPr lang="en-US" altLang="zh-CN"/>
              <a:t>1. </a:t>
            </a:r>
            <a:r>
              <a:rPr lang="zh-CN" altLang="en-US"/>
              <a:t>探索了</a:t>
            </a:r>
            <a:r>
              <a:rPr lang="en-US" altLang="zh-CN"/>
              <a:t>“</a:t>
            </a:r>
            <a:r>
              <a:rPr lang="zh-CN" altLang="en-US"/>
              <a:t>魔法阵</a:t>
            </a:r>
            <a:r>
              <a:rPr lang="en-US" altLang="zh-CN"/>
              <a:t>”</a:t>
            </a:r>
            <a:r>
              <a:rPr lang="zh-CN" altLang="en-US"/>
              <a:t>的玩法。只要是魔幻题材游戏，都可以加入</a:t>
            </a:r>
            <a:r>
              <a:rPr lang="en-US" altLang="zh-CN"/>
              <a:t>“</a:t>
            </a:r>
            <a:r>
              <a:rPr lang="zh-CN" altLang="en-US"/>
              <a:t>魔法阵</a:t>
            </a:r>
            <a:r>
              <a:rPr lang="en-US" altLang="zh-CN"/>
              <a:t>”</a:t>
            </a:r>
            <a:r>
              <a:rPr lang="zh-CN" altLang="en-US"/>
              <a:t>玩法作为边缘玩法或是核心玩法的一部分，来丰富游戏内容。</a:t>
            </a:r>
            <a:endParaRPr lang="zh-CN" altLang="en-US"/>
          </a:p>
          <a:p>
            <a:r>
              <a:rPr lang="en-US" altLang="zh-CN"/>
              <a:t>2. </a:t>
            </a:r>
            <a:r>
              <a:rPr lang="zh-CN" altLang="en-US"/>
              <a:t>提出了</a:t>
            </a:r>
            <a:r>
              <a:rPr lang="en-US" altLang="zh-CN">
                <a:sym typeface="+mn-ea"/>
              </a:rPr>
              <a:t>“</a:t>
            </a:r>
            <a:r>
              <a:rPr lang="zh-CN" altLang="en-US">
                <a:sym typeface="+mn-ea"/>
              </a:rPr>
              <a:t>技能符号化</a:t>
            </a:r>
            <a:r>
              <a:rPr lang="en-US" altLang="zh-CN">
                <a:sym typeface="+mn-ea"/>
              </a:rPr>
              <a:t>”</a:t>
            </a:r>
            <a:r>
              <a:rPr lang="zh-CN" altLang="en-US">
                <a:sym typeface="+mn-ea"/>
              </a:rPr>
              <a:t>这一不太常见的概念（至少我过去没有听过相关概念）。其目的在于让玩家可以更加自主的对技能进行调整。</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p:sp>
        <p:nvSpPr>
          <p:cNvPr id="104882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1048823" name="内容占位符 2"/>
          <p:cNvSpPr>
            <a:spLocks noGrp="1"/>
          </p:cNvSpPr>
          <p:nvPr>
            <p:ph idx="1"/>
          </p:nvPr>
        </p:nvSpPr>
        <p:spPr>
          <a:xfrm>
            <a:off x="838200" y="1825625"/>
            <a:ext cx="10515600" cy="1190625"/>
          </a:xfrm>
        </p:spPr>
        <p:txBody>
          <a:bodyPr/>
          <a:p>
            <a:r>
              <a:rPr lang="en-US" altLang="zh-CN">
                <a:sym typeface="+mn-ea"/>
              </a:rPr>
              <a:t>“</a:t>
            </a:r>
            <a:r>
              <a:rPr lang="zh-CN" altLang="en-US">
                <a:sym typeface="+mn-ea"/>
              </a:rPr>
              <a:t>技能符号化</a:t>
            </a:r>
            <a:r>
              <a:rPr lang="en-US" altLang="zh-CN">
                <a:sym typeface="+mn-ea"/>
              </a:rPr>
              <a:t>”</a:t>
            </a:r>
            <a:r>
              <a:rPr lang="zh-CN" altLang="en-US">
                <a:sym typeface="+mn-ea"/>
              </a:rPr>
              <a:t>这一名词虽然不太常见，但其</a:t>
            </a:r>
            <a:r>
              <a:rPr lang="en-US" altLang="zh-CN">
                <a:sym typeface="+mn-ea"/>
              </a:rPr>
              <a:t>“</a:t>
            </a:r>
            <a:r>
              <a:rPr lang="zh-CN" altLang="en-US">
                <a:sym typeface="+mn-ea"/>
              </a:rPr>
              <a:t>自主化</a:t>
            </a:r>
            <a:r>
              <a:rPr lang="en-US" altLang="zh-CN">
                <a:sym typeface="+mn-ea"/>
              </a:rPr>
              <a:t>”</a:t>
            </a:r>
            <a:r>
              <a:rPr lang="zh-CN" altLang="en-US">
                <a:sym typeface="+mn-ea"/>
              </a:rPr>
              <a:t>的游戏体验目标却是很常见的。</a:t>
            </a:r>
            <a:endParaRPr lang="zh-CN" altLang="en-US">
              <a:sym typeface="+mn-ea"/>
            </a:endParaRPr>
          </a:p>
        </p:txBody>
      </p:sp>
      <p:pic>
        <p:nvPicPr>
          <p:cNvPr id="2097178" name="图片 99"/>
          <p:cNvPicPr/>
          <p:nvPr>
            <p:custDataLst>
              <p:tags r:id="rId1"/>
            </p:custDataLst>
          </p:nvPr>
        </p:nvPicPr>
        <p:blipFill>
          <a:blip r:embed="rId2"/>
          <a:stretch>
            <a:fillRect/>
          </a:stretch>
        </p:blipFill>
        <p:spPr>
          <a:xfrm>
            <a:off x="1280795" y="3395345"/>
            <a:ext cx="4481830" cy="1943735"/>
          </a:xfrm>
          <a:prstGeom prst="rect">
            <a:avLst/>
          </a:prstGeom>
          <a:noFill/>
          <a:ln w="9525">
            <a:noFill/>
          </a:ln>
        </p:spPr>
      </p:pic>
      <p:pic>
        <p:nvPicPr>
          <p:cNvPr id="2097179" name="图片 5" descr="QQ截图20220407023309"/>
          <p:cNvPicPr>
            <a:picLocks noChangeAspect="1"/>
          </p:cNvPicPr>
          <p:nvPr/>
        </p:nvPicPr>
        <p:blipFill>
          <a:blip r:embed="rId3"/>
          <a:stretch>
            <a:fillRect/>
          </a:stretch>
        </p:blipFill>
        <p:spPr>
          <a:xfrm>
            <a:off x="7387590" y="3287395"/>
            <a:ext cx="2160000" cy="2160000"/>
          </a:xfrm>
          <a:prstGeom prst="rect">
            <a:avLst/>
          </a:prstGeom>
        </p:spPr>
      </p:pic>
      <p:cxnSp>
        <p:nvCxnSpPr>
          <p:cNvPr id="3145759" name="直接连接符 9"/>
          <p:cNvCxnSpPr>
            <a:stCxn id="1048824" idx="3"/>
          </p:cNvCxnSpPr>
          <p:nvPr/>
        </p:nvCxnSpPr>
        <p:spPr>
          <a:xfrm>
            <a:off x="7149465" y="4364990"/>
            <a:ext cx="1258570" cy="698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3145760" name="直接连接符 27"/>
          <p:cNvCxnSpPr>
            <a:stCxn id="1048825" idx="3"/>
          </p:cNvCxnSpPr>
          <p:nvPr/>
        </p:nvCxnSpPr>
        <p:spPr>
          <a:xfrm>
            <a:off x="7149465" y="3831590"/>
            <a:ext cx="659765" cy="444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3145761" name="直接连接符 28"/>
          <p:cNvCxnSpPr>
            <a:stCxn id="1048826" idx="3"/>
          </p:cNvCxnSpPr>
          <p:nvPr/>
        </p:nvCxnSpPr>
        <p:spPr>
          <a:xfrm>
            <a:off x="7145020" y="4898390"/>
            <a:ext cx="703580"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3145762" name="直接连接符 3"/>
          <p:cNvCxnSpPr>
            <a:stCxn id="1048824" idx="1"/>
          </p:cNvCxnSpPr>
          <p:nvPr/>
        </p:nvCxnSpPr>
        <p:spPr>
          <a:xfrm flipH="1">
            <a:off x="3652520" y="4364990"/>
            <a:ext cx="2356485"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048824" name="文本框 72"/>
          <p:cNvSpPr txBox="1"/>
          <p:nvPr/>
        </p:nvSpPr>
        <p:spPr>
          <a:xfrm>
            <a:off x="6009005" y="4196080"/>
            <a:ext cx="1140460" cy="370839"/>
          </a:xfrm>
          <a:prstGeom prst="rect">
            <a:avLst/>
          </a:prstGeom>
          <a:noFill/>
        </p:spPr>
        <p:txBody>
          <a:bodyPr wrap="square" rtlCol="0">
            <a:spAutoFit/>
          </a:bodyPr>
          <a:p>
            <a:pPr algn="ctr"/>
            <a:r>
              <a:rPr lang="zh-CN" altLang="en-US" sz="1600"/>
              <a:t>核心</a:t>
            </a:r>
            <a:endParaRPr lang="zh-CN" altLang="en-US" sz="1600"/>
          </a:p>
        </p:txBody>
      </p:sp>
      <p:sp>
        <p:nvSpPr>
          <p:cNvPr id="1048825" name="文本框 8"/>
          <p:cNvSpPr txBox="1"/>
          <p:nvPr/>
        </p:nvSpPr>
        <p:spPr>
          <a:xfrm>
            <a:off x="6009005" y="3662680"/>
            <a:ext cx="1140460" cy="370839"/>
          </a:xfrm>
          <a:prstGeom prst="rect">
            <a:avLst/>
          </a:prstGeom>
          <a:noFill/>
        </p:spPr>
        <p:txBody>
          <a:bodyPr wrap="square" rtlCol="0">
            <a:spAutoFit/>
          </a:bodyPr>
          <a:p>
            <a:pPr algn="ctr"/>
            <a:r>
              <a:rPr lang="zh-CN" altLang="en-US" sz="1600"/>
              <a:t>辅助</a:t>
            </a:r>
            <a:endParaRPr lang="zh-CN" altLang="en-US" sz="1600"/>
          </a:p>
        </p:txBody>
      </p:sp>
      <p:cxnSp>
        <p:nvCxnSpPr>
          <p:cNvPr id="3145763" name="直接连接符 10"/>
          <p:cNvCxnSpPr>
            <a:stCxn id="1048825" idx="1"/>
          </p:cNvCxnSpPr>
          <p:nvPr/>
        </p:nvCxnSpPr>
        <p:spPr>
          <a:xfrm flipH="1">
            <a:off x="4095750" y="3831590"/>
            <a:ext cx="1913255"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048826" name="文本框 11"/>
          <p:cNvSpPr txBox="1"/>
          <p:nvPr/>
        </p:nvSpPr>
        <p:spPr>
          <a:xfrm>
            <a:off x="6004560" y="4729480"/>
            <a:ext cx="1140460" cy="370839"/>
          </a:xfrm>
          <a:prstGeom prst="rect">
            <a:avLst/>
          </a:prstGeom>
          <a:noFill/>
        </p:spPr>
        <p:txBody>
          <a:bodyPr wrap="square" rtlCol="0">
            <a:spAutoFit/>
          </a:bodyPr>
          <a:p>
            <a:pPr algn="ctr"/>
            <a:r>
              <a:rPr lang="zh-CN" altLang="en-US" sz="1600"/>
              <a:t>辅助</a:t>
            </a:r>
            <a:endParaRPr lang="zh-CN" altLang="en-US" sz="1600"/>
          </a:p>
        </p:txBody>
      </p:sp>
      <p:cxnSp>
        <p:nvCxnSpPr>
          <p:cNvPr id="3145764" name="直接连接符 12"/>
          <p:cNvCxnSpPr>
            <a:stCxn id="1048826" idx="1"/>
          </p:cNvCxnSpPr>
          <p:nvPr/>
        </p:nvCxnSpPr>
        <p:spPr>
          <a:xfrm flipH="1">
            <a:off x="3505200" y="4898390"/>
            <a:ext cx="2499360"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p:sp>
        <p:nvSpPr>
          <p:cNvPr id="1048827"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1048828" name="内容占位符 2"/>
          <p:cNvSpPr>
            <a:spLocks noGrp="1"/>
          </p:cNvSpPr>
          <p:nvPr>
            <p:ph idx="1"/>
          </p:nvPr>
        </p:nvSpPr>
        <p:spPr>
          <a:xfrm>
            <a:off x="838200" y="1587500"/>
            <a:ext cx="10515600" cy="1385570"/>
          </a:xfrm>
        </p:spPr>
        <p:txBody>
          <a:bodyPr/>
          <a:p>
            <a:pPr fontAlgn="auto">
              <a:lnSpc>
                <a:spcPct val="100000"/>
              </a:lnSpc>
            </a:pPr>
            <a:r>
              <a:rPr lang="zh-CN" sz="2400">
                <a:sym typeface="+mn-ea"/>
              </a:rPr>
              <a:t>再以《炉石传说》为例，我们可以把每一张卡牌都看做是一个</a:t>
            </a:r>
            <a:r>
              <a:rPr lang="en-US" altLang="zh-CN" sz="2400">
                <a:sym typeface="+mn-ea"/>
              </a:rPr>
              <a:t>“</a:t>
            </a:r>
            <a:r>
              <a:rPr lang="zh-CN" sz="2400">
                <a:sym typeface="+mn-ea"/>
              </a:rPr>
              <a:t>符号</a:t>
            </a:r>
            <a:r>
              <a:rPr lang="en-US" altLang="zh-CN" sz="2400">
                <a:sym typeface="+mn-ea"/>
              </a:rPr>
              <a:t>”</a:t>
            </a:r>
            <a:r>
              <a:rPr lang="zh-CN" sz="2400">
                <a:sym typeface="+mn-ea"/>
              </a:rPr>
              <a:t>，每一次攻击都看做</a:t>
            </a:r>
            <a:r>
              <a:rPr lang="en-US" altLang="zh-CN" sz="2400">
                <a:sym typeface="+mn-ea"/>
              </a:rPr>
              <a:t>“</a:t>
            </a:r>
            <a:r>
              <a:rPr lang="zh-CN" sz="2400">
                <a:sym typeface="+mn-ea"/>
              </a:rPr>
              <a:t>技能</a:t>
            </a:r>
            <a:r>
              <a:rPr lang="en-US" altLang="zh-CN" sz="2400">
                <a:sym typeface="+mn-ea"/>
              </a:rPr>
              <a:t>”</a:t>
            </a:r>
            <a:r>
              <a:rPr lang="zh-CN" sz="2400">
                <a:sym typeface="+mn-ea"/>
              </a:rPr>
              <a:t>，那么我们</a:t>
            </a:r>
            <a:r>
              <a:rPr lang="zh-CN" sz="2400">
                <a:sym typeface="+mn-ea"/>
              </a:rPr>
              <a:t>每一回合</a:t>
            </a:r>
            <a:r>
              <a:rPr lang="zh-CN" sz="2400">
                <a:sym typeface="+mn-ea"/>
              </a:rPr>
              <a:t>都是非常</a:t>
            </a:r>
            <a:r>
              <a:rPr lang="en-US" altLang="zh-CN" sz="2400">
                <a:sym typeface="+mn-ea"/>
              </a:rPr>
              <a:t>“</a:t>
            </a:r>
            <a:r>
              <a:rPr lang="zh-CN" sz="2400">
                <a:sym typeface="+mn-ea"/>
              </a:rPr>
              <a:t>自主</a:t>
            </a:r>
            <a:r>
              <a:rPr lang="en-US" altLang="zh-CN" sz="2400">
                <a:sym typeface="+mn-ea"/>
              </a:rPr>
              <a:t>”</a:t>
            </a:r>
            <a:r>
              <a:rPr lang="zh-CN" sz="2400">
                <a:sym typeface="+mn-ea"/>
              </a:rPr>
              <a:t>地释放着</a:t>
            </a:r>
            <a:r>
              <a:rPr lang="en-US" altLang="zh-CN" sz="2400">
                <a:sym typeface="+mn-ea"/>
              </a:rPr>
              <a:t>“</a:t>
            </a:r>
            <a:r>
              <a:rPr lang="zh-CN" altLang="en-US" sz="2400">
                <a:sym typeface="+mn-ea"/>
              </a:rPr>
              <a:t>技能</a:t>
            </a:r>
            <a:r>
              <a:rPr lang="en-US" altLang="zh-CN" sz="2400">
                <a:sym typeface="+mn-ea"/>
              </a:rPr>
              <a:t>”</a:t>
            </a:r>
            <a:r>
              <a:rPr lang="zh-CN" sz="2400">
                <a:sym typeface="+mn-ea"/>
              </a:rPr>
              <a:t>。这种</a:t>
            </a:r>
            <a:r>
              <a:rPr lang="en-US" altLang="zh-CN" sz="2400">
                <a:sym typeface="+mn-ea"/>
              </a:rPr>
              <a:t>“</a:t>
            </a:r>
            <a:r>
              <a:rPr lang="zh-CN" altLang="en-US" sz="2400">
                <a:sym typeface="+mn-ea"/>
              </a:rPr>
              <a:t>自主</a:t>
            </a:r>
            <a:r>
              <a:rPr lang="en-US" altLang="zh-CN" sz="2400">
                <a:sym typeface="+mn-ea"/>
              </a:rPr>
              <a:t>”</a:t>
            </a:r>
            <a:r>
              <a:rPr lang="zh-CN" altLang="en-US" sz="2400">
                <a:sym typeface="+mn-ea"/>
              </a:rPr>
              <a:t>也是《炉石传说》的乐趣所在。</a:t>
            </a:r>
            <a:endParaRPr lang="zh-CN" alt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p:sp>
        <p:nvSpPr>
          <p:cNvPr id="1048829" name="文本框 4"/>
          <p:cNvSpPr txBox="1"/>
          <p:nvPr/>
        </p:nvSpPr>
        <p:spPr>
          <a:xfrm>
            <a:off x="1294765" y="3037840"/>
            <a:ext cx="1324610" cy="561340"/>
          </a:xfrm>
          <a:prstGeom prst="rect">
            <a:avLst/>
          </a:prstGeom>
          <a:noFill/>
        </p:spPr>
        <p:txBody>
          <a:bodyPr wrap="square" rtlCol="0">
            <a:spAutoFit/>
          </a:bodyPr>
          <a:p>
            <a:pPr algn="ctr"/>
            <a:r>
              <a:rPr lang="zh-CN" altLang="en-US" sz="2800"/>
              <a:t>火球术</a:t>
            </a:r>
            <a:endParaRPr lang="zh-CN" altLang="en-US" sz="2800"/>
          </a:p>
        </p:txBody>
      </p:sp>
      <p:grpSp>
        <p:nvGrpSpPr>
          <p:cNvPr id="91" name="组合 14"/>
          <p:cNvGrpSpPr/>
          <p:nvPr/>
        </p:nvGrpSpPr>
        <p:grpSpPr>
          <a:xfrm>
            <a:off x="8515985" y="2245995"/>
            <a:ext cx="2105660" cy="2105660"/>
            <a:chOff x="11324" y="5456"/>
            <a:chExt cx="3316" cy="3316"/>
          </a:xfrm>
        </p:grpSpPr>
        <p:pic>
          <p:nvPicPr>
            <p:cNvPr id="2097180" name="图片 7" descr="演示用例0"/>
            <p:cNvPicPr>
              <a:picLocks noChangeAspect="1"/>
            </p:cNvPicPr>
            <p:nvPr/>
          </p:nvPicPr>
          <p:blipFill>
            <a:blip r:embed="rId1"/>
            <a:stretch>
              <a:fillRect/>
            </a:stretch>
          </p:blipFill>
          <p:spPr>
            <a:xfrm>
              <a:off x="11324" y="5456"/>
              <a:ext cx="3316" cy="3316"/>
            </a:xfrm>
            <a:prstGeom prst="rect">
              <a:avLst/>
            </a:prstGeom>
          </p:spPr>
        </p:pic>
        <p:pic>
          <p:nvPicPr>
            <p:cNvPr id="2097181" name="图片 13" descr="fire"/>
            <p:cNvPicPr>
              <a:picLocks noChangeAspect="1"/>
            </p:cNvPicPr>
            <p:nvPr/>
          </p:nvPicPr>
          <p:blipFill>
            <a:blip r:embed="rId2"/>
            <a:stretch>
              <a:fillRect/>
            </a:stretch>
          </p:blipFill>
          <p:spPr>
            <a:xfrm>
              <a:off x="12371" y="6503"/>
              <a:ext cx="1222" cy="1222"/>
            </a:xfrm>
            <a:prstGeom prst="rect">
              <a:avLst/>
            </a:prstGeom>
          </p:spPr>
        </p:pic>
      </p:grpSp>
      <p:sp>
        <p:nvSpPr>
          <p:cNvPr id="1048830" name="双大括号 17"/>
          <p:cNvSpPr/>
          <p:nvPr/>
        </p:nvSpPr>
        <p:spPr>
          <a:xfrm>
            <a:off x="2981325" y="522605"/>
            <a:ext cx="5153025" cy="5552440"/>
          </a:xfrm>
          <a:prstGeom prst="bracePair">
            <a:avLst>
              <a:gd name="adj" fmla="val 3362"/>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pic>
        <p:nvPicPr>
          <p:cNvPr id="2097182" name="图片 18" descr="QQ截图20220410112800"/>
          <p:cNvPicPr>
            <a:picLocks noChangeAspect="1"/>
          </p:cNvPicPr>
          <p:nvPr/>
        </p:nvPicPr>
        <p:blipFill>
          <a:blip r:embed="rId3"/>
          <a:stretch>
            <a:fillRect/>
          </a:stretch>
        </p:blipFill>
        <p:spPr>
          <a:xfrm>
            <a:off x="3699510" y="492125"/>
            <a:ext cx="554990" cy="591185"/>
          </a:xfrm>
          <a:prstGeom prst="rect">
            <a:avLst/>
          </a:prstGeom>
        </p:spPr>
      </p:pic>
      <p:pic>
        <p:nvPicPr>
          <p:cNvPr id="2097183" name="图片 19" descr="QQ截图20220410112840"/>
          <p:cNvPicPr>
            <a:picLocks noChangeAspect="1"/>
          </p:cNvPicPr>
          <p:nvPr/>
        </p:nvPicPr>
        <p:blipFill>
          <a:blip r:embed="rId4"/>
          <a:stretch>
            <a:fillRect/>
          </a:stretch>
        </p:blipFill>
        <p:spPr>
          <a:xfrm>
            <a:off x="4718050" y="1121410"/>
            <a:ext cx="506730" cy="701675"/>
          </a:xfrm>
          <a:prstGeom prst="rect">
            <a:avLst/>
          </a:prstGeom>
        </p:spPr>
      </p:pic>
      <p:pic>
        <p:nvPicPr>
          <p:cNvPr id="2097184" name="图片 20" descr="QQ截图20220410112912"/>
          <p:cNvPicPr>
            <a:picLocks noChangeAspect="1"/>
          </p:cNvPicPr>
          <p:nvPr/>
        </p:nvPicPr>
        <p:blipFill>
          <a:blip r:embed="rId5"/>
          <a:stretch>
            <a:fillRect/>
          </a:stretch>
        </p:blipFill>
        <p:spPr>
          <a:xfrm>
            <a:off x="3725545" y="4258945"/>
            <a:ext cx="478790" cy="701675"/>
          </a:xfrm>
          <a:prstGeom prst="rect">
            <a:avLst/>
          </a:prstGeom>
        </p:spPr>
      </p:pic>
      <p:pic>
        <p:nvPicPr>
          <p:cNvPr id="2097185" name="图片 21" descr="QQ截图20220410113019"/>
          <p:cNvPicPr>
            <a:picLocks noChangeAspect="1"/>
          </p:cNvPicPr>
          <p:nvPr/>
        </p:nvPicPr>
        <p:blipFill>
          <a:blip r:embed="rId6"/>
          <a:stretch>
            <a:fillRect/>
          </a:stretch>
        </p:blipFill>
        <p:spPr>
          <a:xfrm>
            <a:off x="4683125" y="2624455"/>
            <a:ext cx="532130" cy="708660"/>
          </a:xfrm>
          <a:prstGeom prst="rect">
            <a:avLst/>
          </a:prstGeom>
        </p:spPr>
      </p:pic>
      <p:pic>
        <p:nvPicPr>
          <p:cNvPr id="2097186" name="图片 22" descr="QQ截图20220410113225"/>
          <p:cNvPicPr>
            <a:picLocks noChangeAspect="1"/>
          </p:cNvPicPr>
          <p:nvPr/>
        </p:nvPicPr>
        <p:blipFill>
          <a:blip r:embed="rId7"/>
          <a:stretch>
            <a:fillRect/>
          </a:stretch>
        </p:blipFill>
        <p:spPr>
          <a:xfrm>
            <a:off x="3722370" y="2630805"/>
            <a:ext cx="502920" cy="701675"/>
          </a:xfrm>
          <a:prstGeom prst="rect">
            <a:avLst/>
          </a:prstGeom>
        </p:spPr>
      </p:pic>
      <p:pic>
        <p:nvPicPr>
          <p:cNvPr id="2097187" name="图片 23" descr="QQ截图20220410113241"/>
          <p:cNvPicPr>
            <a:picLocks noChangeAspect="1"/>
          </p:cNvPicPr>
          <p:nvPr/>
        </p:nvPicPr>
        <p:blipFill>
          <a:blip r:embed="rId8"/>
          <a:stretch>
            <a:fillRect/>
          </a:stretch>
        </p:blipFill>
        <p:spPr>
          <a:xfrm>
            <a:off x="4697730" y="3443605"/>
            <a:ext cx="519430" cy="707390"/>
          </a:xfrm>
          <a:prstGeom prst="rect">
            <a:avLst/>
          </a:prstGeom>
        </p:spPr>
      </p:pic>
      <p:sp>
        <p:nvSpPr>
          <p:cNvPr id="1048831" name="文本框 6"/>
          <p:cNvSpPr txBox="1"/>
          <p:nvPr/>
        </p:nvSpPr>
        <p:spPr>
          <a:xfrm>
            <a:off x="6365875" y="585470"/>
            <a:ext cx="1324610" cy="434340"/>
          </a:xfrm>
          <a:prstGeom prst="rect">
            <a:avLst/>
          </a:prstGeom>
          <a:noFill/>
        </p:spPr>
        <p:txBody>
          <a:bodyPr wrap="square" rtlCol="0">
            <a:spAutoFit/>
          </a:bodyPr>
          <a:p>
            <a:pPr algn="ctr"/>
            <a:r>
              <a:rPr lang="zh-CN" altLang="en-US" sz="2000"/>
              <a:t>伤害</a:t>
            </a:r>
            <a:r>
              <a:rPr lang="en-US" altLang="zh-CN" sz="2000"/>
              <a:t>1</a:t>
            </a:r>
            <a:endParaRPr lang="en-US" altLang="zh-CN" sz="2000"/>
          </a:p>
        </p:txBody>
      </p:sp>
      <p:pic>
        <p:nvPicPr>
          <p:cNvPr id="2097188" name="图片 8" descr="QQ截图20220410112800"/>
          <p:cNvPicPr>
            <a:picLocks noChangeAspect="1"/>
          </p:cNvPicPr>
          <p:nvPr/>
        </p:nvPicPr>
        <p:blipFill>
          <a:blip r:embed="rId3"/>
          <a:stretch>
            <a:fillRect/>
          </a:stretch>
        </p:blipFill>
        <p:spPr>
          <a:xfrm>
            <a:off x="3699510" y="1177290"/>
            <a:ext cx="554990" cy="591185"/>
          </a:xfrm>
          <a:prstGeom prst="rect">
            <a:avLst/>
          </a:prstGeom>
        </p:spPr>
      </p:pic>
      <p:sp>
        <p:nvSpPr>
          <p:cNvPr id="1048832" name="文本框 9"/>
          <p:cNvSpPr txBox="1"/>
          <p:nvPr/>
        </p:nvSpPr>
        <p:spPr>
          <a:xfrm>
            <a:off x="6365875" y="1270635"/>
            <a:ext cx="1324610" cy="434340"/>
          </a:xfrm>
          <a:prstGeom prst="rect">
            <a:avLst/>
          </a:prstGeom>
          <a:noFill/>
        </p:spPr>
        <p:txBody>
          <a:bodyPr wrap="square" rtlCol="0">
            <a:spAutoFit/>
          </a:bodyPr>
          <a:p>
            <a:pPr algn="ctr"/>
            <a:r>
              <a:rPr lang="zh-CN" altLang="en-US" sz="2000"/>
              <a:t>伤害</a:t>
            </a:r>
            <a:r>
              <a:rPr lang="en-US" altLang="zh-CN" sz="2000"/>
              <a:t>2</a:t>
            </a:r>
            <a:endParaRPr lang="en-US" altLang="zh-CN" sz="2000"/>
          </a:p>
        </p:txBody>
      </p:sp>
      <p:sp>
        <p:nvSpPr>
          <p:cNvPr id="1048833" name="加号 11"/>
          <p:cNvSpPr/>
          <p:nvPr/>
        </p:nvSpPr>
        <p:spPr>
          <a:xfrm>
            <a:off x="4352290" y="1346200"/>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89" name="图片 12" descr="QQ截图20220410112840"/>
          <p:cNvPicPr>
            <a:picLocks noChangeAspect="1"/>
          </p:cNvPicPr>
          <p:nvPr/>
        </p:nvPicPr>
        <p:blipFill>
          <a:blip r:embed="rId4"/>
          <a:stretch>
            <a:fillRect/>
          </a:stretch>
        </p:blipFill>
        <p:spPr>
          <a:xfrm>
            <a:off x="4718050" y="1884045"/>
            <a:ext cx="506730" cy="701675"/>
          </a:xfrm>
          <a:prstGeom prst="rect">
            <a:avLst/>
          </a:prstGeom>
        </p:spPr>
      </p:pic>
      <p:pic>
        <p:nvPicPr>
          <p:cNvPr id="2097190" name="图片 15" descr="QQ截图20220410112800"/>
          <p:cNvPicPr>
            <a:picLocks noChangeAspect="1"/>
          </p:cNvPicPr>
          <p:nvPr/>
        </p:nvPicPr>
        <p:blipFill>
          <a:blip r:embed="rId3"/>
          <a:stretch>
            <a:fillRect/>
          </a:stretch>
        </p:blipFill>
        <p:spPr>
          <a:xfrm>
            <a:off x="3699510" y="1939925"/>
            <a:ext cx="554990" cy="591185"/>
          </a:xfrm>
          <a:prstGeom prst="rect">
            <a:avLst/>
          </a:prstGeom>
        </p:spPr>
      </p:pic>
      <p:sp>
        <p:nvSpPr>
          <p:cNvPr id="1048834" name="文本框 16"/>
          <p:cNvSpPr txBox="1"/>
          <p:nvPr/>
        </p:nvSpPr>
        <p:spPr>
          <a:xfrm>
            <a:off x="6365875" y="2033270"/>
            <a:ext cx="1324610" cy="434340"/>
          </a:xfrm>
          <a:prstGeom prst="rect">
            <a:avLst/>
          </a:prstGeom>
          <a:noFill/>
        </p:spPr>
        <p:txBody>
          <a:bodyPr wrap="square" rtlCol="0">
            <a:spAutoFit/>
          </a:bodyPr>
          <a:p>
            <a:pPr algn="ctr"/>
            <a:r>
              <a:rPr lang="zh-CN" altLang="en-US" sz="2000"/>
              <a:t>伤害</a:t>
            </a:r>
            <a:r>
              <a:rPr lang="en-US" altLang="zh-CN" sz="2000"/>
              <a:t>3</a:t>
            </a:r>
            <a:endParaRPr lang="en-US" altLang="zh-CN" sz="2000"/>
          </a:p>
        </p:txBody>
      </p:sp>
      <p:sp>
        <p:nvSpPr>
          <p:cNvPr id="1048835" name="加号 26"/>
          <p:cNvSpPr/>
          <p:nvPr/>
        </p:nvSpPr>
        <p:spPr>
          <a:xfrm>
            <a:off x="4352290" y="210883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1" name="图片 27" descr="QQ截图20220410112840"/>
          <p:cNvPicPr>
            <a:picLocks noChangeAspect="1"/>
          </p:cNvPicPr>
          <p:nvPr/>
        </p:nvPicPr>
        <p:blipFill>
          <a:blip r:embed="rId4"/>
          <a:stretch>
            <a:fillRect/>
          </a:stretch>
        </p:blipFill>
        <p:spPr>
          <a:xfrm>
            <a:off x="5647055" y="1873885"/>
            <a:ext cx="506730" cy="701675"/>
          </a:xfrm>
          <a:prstGeom prst="rect">
            <a:avLst/>
          </a:prstGeom>
        </p:spPr>
      </p:pic>
      <p:sp>
        <p:nvSpPr>
          <p:cNvPr id="1048836" name="加号 28"/>
          <p:cNvSpPr/>
          <p:nvPr/>
        </p:nvSpPr>
        <p:spPr>
          <a:xfrm>
            <a:off x="5305425" y="211137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37" name="文本框 31"/>
          <p:cNvSpPr txBox="1"/>
          <p:nvPr/>
        </p:nvSpPr>
        <p:spPr>
          <a:xfrm>
            <a:off x="6343650" y="2778760"/>
            <a:ext cx="1324610" cy="434340"/>
          </a:xfrm>
          <a:prstGeom prst="rect">
            <a:avLst/>
          </a:prstGeom>
          <a:noFill/>
        </p:spPr>
        <p:txBody>
          <a:bodyPr wrap="square" rtlCol="0">
            <a:spAutoFit/>
          </a:bodyPr>
          <a:p>
            <a:pPr algn="ctr"/>
            <a:r>
              <a:rPr lang="zh-CN" altLang="en-US" sz="2000"/>
              <a:t>伤害</a:t>
            </a:r>
            <a:r>
              <a:rPr lang="en-US" altLang="zh-CN" sz="2000"/>
              <a:t>4</a:t>
            </a:r>
            <a:endParaRPr lang="en-US" altLang="zh-CN" sz="2000"/>
          </a:p>
        </p:txBody>
      </p:sp>
      <p:sp>
        <p:nvSpPr>
          <p:cNvPr id="1048838" name="加号 32"/>
          <p:cNvSpPr/>
          <p:nvPr/>
        </p:nvSpPr>
        <p:spPr>
          <a:xfrm>
            <a:off x="4330065" y="285432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2" name="图片 36" descr="QQ截图20220410113225"/>
          <p:cNvPicPr>
            <a:picLocks noChangeAspect="1"/>
          </p:cNvPicPr>
          <p:nvPr/>
        </p:nvPicPr>
        <p:blipFill>
          <a:blip r:embed="rId7"/>
          <a:stretch>
            <a:fillRect/>
          </a:stretch>
        </p:blipFill>
        <p:spPr>
          <a:xfrm>
            <a:off x="3725545" y="3444875"/>
            <a:ext cx="502920" cy="701675"/>
          </a:xfrm>
          <a:prstGeom prst="rect">
            <a:avLst/>
          </a:prstGeom>
        </p:spPr>
      </p:pic>
      <p:sp>
        <p:nvSpPr>
          <p:cNvPr id="1048839" name="文本框 37"/>
          <p:cNvSpPr txBox="1"/>
          <p:nvPr/>
        </p:nvSpPr>
        <p:spPr>
          <a:xfrm>
            <a:off x="6346825" y="3592830"/>
            <a:ext cx="1324610" cy="434340"/>
          </a:xfrm>
          <a:prstGeom prst="rect">
            <a:avLst/>
          </a:prstGeom>
          <a:noFill/>
        </p:spPr>
        <p:txBody>
          <a:bodyPr wrap="square" rtlCol="0">
            <a:spAutoFit/>
          </a:bodyPr>
          <a:p>
            <a:pPr algn="ctr"/>
            <a:r>
              <a:rPr lang="zh-CN" altLang="en-US" sz="2000"/>
              <a:t>伤害</a:t>
            </a:r>
            <a:r>
              <a:rPr lang="en-US" altLang="zh-CN" sz="2000"/>
              <a:t>5</a:t>
            </a:r>
            <a:endParaRPr lang="en-US" altLang="zh-CN" sz="2000"/>
          </a:p>
        </p:txBody>
      </p:sp>
      <p:sp>
        <p:nvSpPr>
          <p:cNvPr id="1048840" name="加号 38"/>
          <p:cNvSpPr/>
          <p:nvPr/>
        </p:nvSpPr>
        <p:spPr>
          <a:xfrm>
            <a:off x="4333240" y="366839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41" name="文本框 41"/>
          <p:cNvSpPr txBox="1"/>
          <p:nvPr/>
        </p:nvSpPr>
        <p:spPr>
          <a:xfrm>
            <a:off x="6344920" y="4406900"/>
            <a:ext cx="1324610" cy="434340"/>
          </a:xfrm>
          <a:prstGeom prst="rect">
            <a:avLst/>
          </a:prstGeom>
          <a:noFill/>
        </p:spPr>
        <p:txBody>
          <a:bodyPr wrap="square" rtlCol="0">
            <a:spAutoFit/>
          </a:bodyPr>
          <a:p>
            <a:pPr algn="ctr"/>
            <a:r>
              <a:rPr lang="zh-CN" altLang="en-US" sz="2000"/>
              <a:t>伤害</a:t>
            </a:r>
            <a:r>
              <a:rPr lang="en-US" altLang="zh-CN" sz="2000"/>
              <a:t>6</a:t>
            </a:r>
            <a:endParaRPr lang="en-US" altLang="zh-CN" sz="2000"/>
          </a:p>
        </p:txBody>
      </p:sp>
      <p:pic>
        <p:nvPicPr>
          <p:cNvPr id="2097193" name="图片 43" descr="QQ截图20220410120321"/>
          <p:cNvPicPr>
            <a:picLocks noChangeAspect="1"/>
          </p:cNvPicPr>
          <p:nvPr/>
        </p:nvPicPr>
        <p:blipFill>
          <a:blip r:embed="rId9"/>
          <a:stretch>
            <a:fillRect/>
          </a:stretch>
        </p:blipFill>
        <p:spPr>
          <a:xfrm>
            <a:off x="5617845" y="4248150"/>
            <a:ext cx="505460" cy="712470"/>
          </a:xfrm>
          <a:prstGeom prst="rect">
            <a:avLst/>
          </a:prstGeom>
        </p:spPr>
      </p:pic>
      <p:sp>
        <p:nvSpPr>
          <p:cNvPr id="1048842" name="等于号 45"/>
          <p:cNvSpPr/>
          <p:nvPr/>
        </p:nvSpPr>
        <p:spPr>
          <a:xfrm>
            <a:off x="4318635" y="4483735"/>
            <a:ext cx="247650" cy="248285"/>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2097194" name="图片 46" descr="QQ截图20220410113225"/>
          <p:cNvPicPr>
            <a:picLocks noChangeAspect="1"/>
          </p:cNvPicPr>
          <p:nvPr/>
        </p:nvPicPr>
        <p:blipFill>
          <a:blip r:embed="rId7"/>
          <a:stretch>
            <a:fillRect/>
          </a:stretch>
        </p:blipFill>
        <p:spPr>
          <a:xfrm>
            <a:off x="4685665" y="4264660"/>
            <a:ext cx="502920" cy="701675"/>
          </a:xfrm>
          <a:prstGeom prst="rect">
            <a:avLst/>
          </a:prstGeom>
        </p:spPr>
      </p:pic>
      <p:sp>
        <p:nvSpPr>
          <p:cNvPr id="1048843" name="加号 47"/>
          <p:cNvSpPr/>
          <p:nvPr/>
        </p:nvSpPr>
        <p:spPr>
          <a:xfrm>
            <a:off x="5285740" y="448500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5" name="图片 48" descr="QQ截图20220410113019"/>
          <p:cNvPicPr>
            <a:picLocks noChangeAspect="1"/>
          </p:cNvPicPr>
          <p:nvPr/>
        </p:nvPicPr>
        <p:blipFill>
          <a:blip r:embed="rId6"/>
          <a:stretch>
            <a:fillRect/>
          </a:stretch>
        </p:blipFill>
        <p:spPr>
          <a:xfrm>
            <a:off x="4671695" y="5069840"/>
            <a:ext cx="532130" cy="708660"/>
          </a:xfrm>
          <a:prstGeom prst="rect">
            <a:avLst/>
          </a:prstGeom>
        </p:spPr>
      </p:pic>
      <p:sp>
        <p:nvSpPr>
          <p:cNvPr id="1048844" name="文本框 50"/>
          <p:cNvSpPr txBox="1"/>
          <p:nvPr/>
        </p:nvSpPr>
        <p:spPr>
          <a:xfrm>
            <a:off x="6332220" y="5224145"/>
            <a:ext cx="1324610" cy="434340"/>
          </a:xfrm>
          <a:prstGeom prst="rect">
            <a:avLst/>
          </a:prstGeom>
          <a:noFill/>
        </p:spPr>
        <p:txBody>
          <a:bodyPr wrap="square" rtlCol="0">
            <a:spAutoFit/>
          </a:bodyPr>
          <a:p>
            <a:pPr algn="ctr"/>
            <a:r>
              <a:rPr lang="zh-CN" altLang="en-US" sz="2000"/>
              <a:t>伤害</a:t>
            </a:r>
            <a:r>
              <a:rPr lang="en-US" altLang="zh-CN" sz="2000"/>
              <a:t>7</a:t>
            </a:r>
            <a:endParaRPr lang="en-US" altLang="zh-CN" sz="2000"/>
          </a:p>
        </p:txBody>
      </p:sp>
      <p:sp>
        <p:nvSpPr>
          <p:cNvPr id="1048845" name="加号 51"/>
          <p:cNvSpPr/>
          <p:nvPr/>
        </p:nvSpPr>
        <p:spPr>
          <a:xfrm>
            <a:off x="4318635" y="5299710"/>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96" name="图片 52" descr="QQ截图20220410112912"/>
          <p:cNvPicPr>
            <a:picLocks noChangeAspect="1"/>
          </p:cNvPicPr>
          <p:nvPr/>
        </p:nvPicPr>
        <p:blipFill>
          <a:blip r:embed="rId5"/>
          <a:stretch>
            <a:fillRect/>
          </a:stretch>
        </p:blipFill>
        <p:spPr>
          <a:xfrm>
            <a:off x="3722370" y="5073015"/>
            <a:ext cx="478790" cy="701675"/>
          </a:xfrm>
          <a:prstGeom prst="rect">
            <a:avLst/>
          </a:prstGeom>
        </p:spPr>
      </p:pic>
      <p:sp>
        <p:nvSpPr>
          <p:cNvPr id="1048846" name="文本框 53"/>
          <p:cNvSpPr txBox="1"/>
          <p:nvPr/>
        </p:nvSpPr>
        <p:spPr>
          <a:xfrm>
            <a:off x="6341745" y="5788660"/>
            <a:ext cx="1324610" cy="434339"/>
          </a:xfrm>
          <a:prstGeom prst="rect">
            <a:avLst/>
          </a:prstGeom>
          <a:noFill/>
        </p:spPr>
        <p:txBody>
          <a:bodyPr wrap="square" rtlCol="0">
            <a:spAutoFit/>
          </a:bodyPr>
          <a:p>
            <a:pPr algn="ctr"/>
            <a:r>
              <a:rPr lang="en-US" sz="2000"/>
              <a:t>...</a:t>
            </a:r>
            <a:endParaRPr lang="en-US" sz="2000"/>
          </a:p>
        </p:txBody>
      </p:sp>
      <p:sp>
        <p:nvSpPr>
          <p:cNvPr id="1048847" name="文本框 54"/>
          <p:cNvSpPr txBox="1"/>
          <p:nvPr/>
        </p:nvSpPr>
        <p:spPr>
          <a:xfrm>
            <a:off x="3748405" y="5837555"/>
            <a:ext cx="1324610" cy="434340"/>
          </a:xfrm>
          <a:prstGeom prst="rect">
            <a:avLst/>
          </a:prstGeom>
          <a:noFill/>
        </p:spPr>
        <p:txBody>
          <a:bodyPr wrap="square" rtlCol="0">
            <a:spAutoFit/>
          </a:bodyPr>
          <a:p>
            <a:pPr algn="ctr"/>
            <a:r>
              <a:rPr lang="en-US" sz="2000"/>
              <a:t>...</a:t>
            </a: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p:sp>
        <p:nvSpPr>
          <p:cNvPr id="1048605" name="标题 1"/>
          <p:cNvSpPr>
            <a:spLocks noGrp="1"/>
          </p:cNvSpPr>
          <p:nvPr>
            <p:ph type="title"/>
          </p:nvPr>
        </p:nvSpPr>
        <p:spPr/>
        <p:txBody>
          <a:bodyPr/>
          <a:p>
            <a:r>
              <a:rPr lang="zh-CN" altLang="en-US"/>
              <a:t>前言</a:t>
            </a:r>
            <a:endParaRPr lang="zh-CN" altLang="en-US"/>
          </a:p>
        </p:txBody>
      </p:sp>
      <p:sp>
        <p:nvSpPr>
          <p:cNvPr id="1048606" name="内容占位符 2"/>
          <p:cNvSpPr>
            <a:spLocks noGrp="1"/>
          </p:cNvSpPr>
          <p:nvPr>
            <p:ph idx="1"/>
          </p:nvPr>
        </p:nvSpPr>
        <p:spPr/>
        <p:txBody>
          <a:bodyPr/>
          <a:p>
            <a:r>
              <a:rPr lang="en-US" altLang="zh-CN" sz="2000"/>
              <a:t>“</a:t>
            </a:r>
            <a:r>
              <a:rPr lang="zh-CN" altLang="en-US" sz="2000"/>
              <a:t>魔法阵</a:t>
            </a:r>
            <a:r>
              <a:rPr lang="en-US" altLang="zh-CN" sz="2000"/>
              <a:t>”</a:t>
            </a:r>
            <a:r>
              <a:rPr lang="zh-CN" altLang="en-US" sz="2000"/>
              <a:t>这个元素常见于各种魔幻文艺作品中</a:t>
            </a:r>
            <a:r>
              <a:rPr lang="zh-CN" sz="2000"/>
              <a:t>，是一种接受度十分广的魔幻元素。以至于一提到</a:t>
            </a:r>
            <a:r>
              <a:rPr lang="en-US" altLang="zh-CN" sz="2000"/>
              <a:t>“</a:t>
            </a:r>
            <a:r>
              <a:rPr lang="zh-CN" altLang="en-US" sz="2000"/>
              <a:t>魔法阵</a:t>
            </a:r>
            <a:r>
              <a:rPr lang="en-US" altLang="zh-CN" sz="2000"/>
              <a:t>”</a:t>
            </a:r>
            <a:r>
              <a:rPr lang="zh-CN" altLang="en-US" sz="2000"/>
              <a:t>，</a:t>
            </a:r>
            <a:r>
              <a:rPr lang="en-US" altLang="zh-CN" sz="2000"/>
              <a:t>“</a:t>
            </a:r>
            <a:r>
              <a:rPr lang="zh-CN" sz="2000">
                <a:sym typeface="+mn-ea"/>
              </a:rPr>
              <a:t>一位法师在烛光下绘制着魔法阵</a:t>
            </a:r>
            <a:r>
              <a:rPr lang="en-US" altLang="zh-CN" sz="2000"/>
              <a:t>”</a:t>
            </a:r>
            <a:r>
              <a:rPr lang="zh-CN" altLang="en-US" sz="2000"/>
              <a:t>的画面也就十分清晰地出现在各自脑海中了。</a:t>
            </a:r>
            <a:endParaRPr lang="zh-CN" sz="2000"/>
          </a:p>
          <a:p>
            <a:r>
              <a:rPr lang="zh-CN" sz="2000"/>
              <a:t>对于热衷于魔幻元素的电子游戏作品，自然也少不了</a:t>
            </a:r>
            <a:r>
              <a:rPr lang="en-US" altLang="zh-CN" sz="2000"/>
              <a:t>“</a:t>
            </a:r>
            <a:r>
              <a:rPr lang="zh-CN" altLang="en-US" sz="2000"/>
              <a:t>魔法阵</a:t>
            </a:r>
            <a:r>
              <a:rPr lang="en-US" altLang="zh-CN" sz="2000"/>
              <a:t>”</a:t>
            </a:r>
            <a:r>
              <a:rPr lang="zh-CN" altLang="en-US" sz="2000"/>
              <a:t>元素。但是，就我所接触过的电子游戏作品中，还未有一款作品围绕</a:t>
            </a:r>
            <a:r>
              <a:rPr lang="en-US" altLang="zh-CN" sz="2000"/>
              <a:t>“</a:t>
            </a:r>
            <a:r>
              <a:rPr lang="zh-CN" altLang="en-US" sz="2000"/>
              <a:t>绘制魔法阵</a:t>
            </a:r>
            <a:r>
              <a:rPr lang="en-US" altLang="zh-CN" sz="2000"/>
              <a:t>”</a:t>
            </a:r>
            <a:r>
              <a:rPr lang="zh-CN" sz="2000"/>
              <a:t>来设计玩法</a:t>
            </a:r>
            <a:r>
              <a:rPr lang="zh-CN" altLang="en-US" sz="2000"/>
              <a:t>。</a:t>
            </a:r>
            <a:endParaRPr lang="zh-CN" altLang="en-US" sz="2000"/>
          </a:p>
          <a:p>
            <a:r>
              <a:rPr lang="zh-CN" altLang="en-US" sz="2000"/>
              <a:t>究其原因，我认为是由于</a:t>
            </a:r>
            <a:r>
              <a:rPr lang="en-US" altLang="zh-CN" sz="2000"/>
              <a:t>“</a:t>
            </a:r>
            <a:r>
              <a:rPr lang="zh-CN" altLang="en-US" sz="2000"/>
              <a:t>绘制魔法阵</a:t>
            </a:r>
            <a:r>
              <a:rPr lang="en-US" altLang="zh-CN" sz="2000"/>
              <a:t>”</a:t>
            </a:r>
            <a:r>
              <a:rPr lang="zh-CN" altLang="en-US" sz="2000"/>
              <a:t>作为一种施法的方式，不如直接展示特效对</a:t>
            </a:r>
            <a:r>
              <a:rPr lang="en-US" altLang="zh-CN" sz="2000"/>
              <a:t>“</a:t>
            </a:r>
            <a:r>
              <a:rPr lang="zh-CN" altLang="en-US" sz="2000"/>
              <a:t>游戏性</a:t>
            </a:r>
            <a:r>
              <a:rPr lang="en-US" altLang="zh-CN" sz="2000"/>
              <a:t>”</a:t>
            </a:r>
            <a:r>
              <a:rPr lang="zh-CN" altLang="en-US" sz="2000"/>
              <a:t>的提升程度高。按下对应按键，施放对应画面，操作简单，反馈也直接。</a:t>
            </a:r>
            <a:endParaRPr lang="zh-CN" altLang="en-US" sz="2000"/>
          </a:p>
          <a:p>
            <a:r>
              <a:rPr lang="zh-CN" altLang="en-US" sz="2000"/>
              <a:t>然而，我认为与</a:t>
            </a:r>
            <a:r>
              <a:rPr lang="en-US" altLang="zh-CN" sz="2000"/>
              <a:t>“</a:t>
            </a:r>
            <a:r>
              <a:rPr lang="zh-CN" altLang="en-US" sz="2000"/>
              <a:t>魔法阵</a:t>
            </a:r>
            <a:r>
              <a:rPr lang="en-US" altLang="zh-CN" sz="2000"/>
              <a:t>”</a:t>
            </a:r>
            <a:r>
              <a:rPr lang="zh-CN" altLang="en-US" sz="2000"/>
              <a:t>的互动可以被做成一种</a:t>
            </a:r>
            <a:r>
              <a:rPr lang="zh-CN" altLang="en-US" sz="2000">
                <a:sym typeface="+mn-ea"/>
              </a:rPr>
              <a:t>极具神秘感的</a:t>
            </a:r>
            <a:r>
              <a:rPr lang="zh-CN" altLang="en-US" sz="2000"/>
              <a:t>体验。所以，我在本文中将对</a:t>
            </a:r>
            <a:r>
              <a:rPr lang="en-US" altLang="zh-CN" sz="2000"/>
              <a:t>“</a:t>
            </a:r>
            <a:r>
              <a:rPr lang="zh-CN" altLang="en-US" sz="2000"/>
              <a:t>魔法阵</a:t>
            </a:r>
            <a:r>
              <a:rPr lang="en-US" altLang="zh-CN" sz="2000"/>
              <a:t>”</a:t>
            </a:r>
            <a:r>
              <a:rPr lang="zh-CN" altLang="en-US" sz="2000"/>
              <a:t>在游戏玩法中的运用做一些分析和尝试。</a:t>
            </a:r>
            <a:endParaRPr lang="zh-CN" altLang="en-US" sz="2000"/>
          </a:p>
          <a:p>
            <a:r>
              <a:rPr lang="zh-CN" altLang="en-US" sz="2000"/>
              <a:t>接下来，首先会介绍</a:t>
            </a:r>
            <a:r>
              <a:rPr lang="en-US" altLang="zh-CN" sz="2000"/>
              <a:t>“</a:t>
            </a:r>
            <a:r>
              <a:rPr lang="zh-CN" altLang="en-US" sz="2000"/>
              <a:t>魔法阵</a:t>
            </a:r>
            <a:r>
              <a:rPr lang="en-US" altLang="zh-CN" sz="2000"/>
              <a:t>”</a:t>
            </a:r>
            <a:r>
              <a:rPr lang="zh-CN" altLang="en-US" sz="2000"/>
              <a:t>的结构，然后</a:t>
            </a:r>
            <a:r>
              <a:rPr lang="zh-CN" sz="2000">
                <a:sym typeface="+mn-ea"/>
              </a:rPr>
              <a:t>结合我做的</a:t>
            </a:r>
            <a:r>
              <a:rPr lang="en-US" altLang="zh-CN" sz="2000">
                <a:sym typeface="+mn-ea"/>
              </a:rPr>
              <a:t>demo</a:t>
            </a:r>
            <a:r>
              <a:rPr lang="zh-CN" altLang="en-US" sz="2000"/>
              <a:t>来介绍</a:t>
            </a:r>
            <a:r>
              <a:rPr lang="en-US" altLang="zh-CN" sz="2000"/>
              <a:t>“</a:t>
            </a:r>
            <a:r>
              <a:rPr lang="zh-CN" altLang="en-US" sz="2000"/>
              <a:t>绘制魔法阵</a:t>
            </a:r>
            <a:r>
              <a:rPr lang="en-US" altLang="zh-CN" sz="2000"/>
              <a:t>”</a:t>
            </a:r>
            <a:r>
              <a:rPr lang="zh-CN" altLang="en-US" sz="2000"/>
              <a:t>的玩法。最后，分别针对《黑暗之魂》与《原神》，简单阐述一下如何在不影响原有核心玩法的情况下，加入</a:t>
            </a:r>
            <a:r>
              <a:rPr lang="en-US" altLang="zh-CN" sz="2000"/>
              <a:t>“</a:t>
            </a:r>
            <a:r>
              <a:rPr lang="zh-CN" altLang="en-US" sz="2000"/>
              <a:t>魔法阵</a:t>
            </a:r>
            <a:r>
              <a:rPr lang="en-US" altLang="zh-CN" sz="2000"/>
              <a:t>”</a:t>
            </a:r>
            <a:r>
              <a:rPr lang="zh-CN" altLang="en-US" sz="2000"/>
              <a:t>元素。</a:t>
            </a:r>
            <a:endParaRPr lang="zh-CN" alt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p:sp>
        <p:nvSpPr>
          <p:cNvPr id="1048848"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1048849" name="内容占位符 2"/>
          <p:cNvSpPr>
            <a:spLocks noGrp="1"/>
          </p:cNvSpPr>
          <p:nvPr>
            <p:ph idx="1"/>
          </p:nvPr>
        </p:nvSpPr>
        <p:spPr>
          <a:xfrm>
            <a:off x="838200" y="1825625"/>
            <a:ext cx="10515600" cy="3139440"/>
          </a:xfrm>
        </p:spPr>
        <p:txBody>
          <a:bodyPr/>
          <a:p>
            <a:pPr fontAlgn="auto">
              <a:lnSpc>
                <a:spcPct val="100000"/>
              </a:lnSpc>
            </a:pPr>
            <a:r>
              <a:rPr lang="zh-CN" sz="2000">
                <a:sym typeface="+mn-ea"/>
              </a:rPr>
              <a:t>《黑暗之魂》作为一款魔幻游戏，如果其中要入</a:t>
            </a:r>
            <a:r>
              <a:rPr lang="en-US" altLang="zh-CN" sz="2000">
                <a:sym typeface="+mn-ea"/>
              </a:rPr>
              <a:t>“</a:t>
            </a:r>
            <a:r>
              <a:rPr lang="zh-CN" altLang="en-US" sz="2000">
                <a:sym typeface="+mn-ea"/>
              </a:rPr>
              <a:t>魔法阵</a:t>
            </a:r>
            <a:r>
              <a:rPr lang="en-US" altLang="zh-CN" sz="2000">
                <a:sym typeface="+mn-ea"/>
              </a:rPr>
              <a:t>”</a:t>
            </a:r>
            <a:r>
              <a:rPr lang="zh-CN" altLang="en-US" sz="2000">
                <a:sym typeface="+mn-ea"/>
              </a:rPr>
              <a:t>元素，则很容易联想到游戏内的法师职业与其战斗模式。</a:t>
            </a:r>
            <a:endParaRPr lang="zh-CN" altLang="en-US" sz="2000">
              <a:sym typeface="+mn-ea"/>
            </a:endParaRPr>
          </a:p>
          <a:p>
            <a:pPr fontAlgn="auto">
              <a:lnSpc>
                <a:spcPct val="100000"/>
              </a:lnSpc>
            </a:pPr>
            <a:r>
              <a:rPr lang="zh-CN" altLang="en-US" sz="2000">
                <a:sym typeface="+mn-ea"/>
              </a:rPr>
              <a:t>在我们选择法术作为进攻手段时，经常遇到伤害不够、前摇过长、魔法量不足等问题，如果能够自由的设计符合自身需要的法术，则会提升战斗的游戏体验。</a:t>
            </a:r>
            <a:endParaRPr lang="zh-CN" altLang="en-US" sz="2000">
              <a:sym typeface="+mn-ea"/>
            </a:endParaRPr>
          </a:p>
          <a:p>
            <a:pPr fontAlgn="auto">
              <a:lnSpc>
                <a:spcPct val="100000"/>
              </a:lnSpc>
            </a:pPr>
            <a:r>
              <a:rPr lang="zh-CN" altLang="en-US" sz="2000">
                <a:sym typeface="+mn-ea"/>
              </a:rPr>
              <a:t>而</a:t>
            </a:r>
            <a:r>
              <a:rPr lang="en-US" altLang="zh-CN" sz="2000">
                <a:sym typeface="+mn-ea"/>
              </a:rPr>
              <a:t>“</a:t>
            </a:r>
            <a:r>
              <a:rPr lang="zh-CN" altLang="en-US" sz="2000">
                <a:sym typeface="+mn-ea"/>
              </a:rPr>
              <a:t>自定义法术</a:t>
            </a:r>
            <a:r>
              <a:rPr lang="en-US" altLang="zh-CN" sz="2000">
                <a:sym typeface="+mn-ea"/>
              </a:rPr>
              <a:t>”</a:t>
            </a:r>
            <a:r>
              <a:rPr lang="zh-CN" altLang="en-US" sz="2000">
                <a:sym typeface="+mn-ea"/>
              </a:rPr>
              <a:t>的方法就可以是本文所提到的</a:t>
            </a:r>
            <a:r>
              <a:rPr lang="en-US" altLang="zh-CN" sz="2000">
                <a:sym typeface="+mn-ea"/>
              </a:rPr>
              <a:t>“</a:t>
            </a:r>
            <a:r>
              <a:rPr lang="zh-CN" altLang="en-US" sz="2000">
                <a:sym typeface="+mn-ea"/>
              </a:rPr>
              <a:t>技能符号化</a:t>
            </a:r>
            <a:r>
              <a:rPr lang="en-US" altLang="zh-CN" sz="2000">
                <a:sym typeface="+mn-ea"/>
              </a:rPr>
              <a:t>”</a:t>
            </a:r>
            <a:r>
              <a:rPr lang="zh-CN" altLang="en-US" sz="2000">
                <a:sym typeface="+mn-ea"/>
              </a:rPr>
              <a:t>方法。</a:t>
            </a:r>
            <a:endParaRPr lang="zh-CN" altLang="en-US" sz="2000">
              <a:sym typeface="+mn-ea"/>
            </a:endParaRPr>
          </a:p>
          <a:p>
            <a:pPr marL="0" indent="0" fontAlgn="auto">
              <a:lnSpc>
                <a:spcPct val="100000"/>
              </a:lnSpc>
              <a:buNone/>
            </a:pPr>
            <a:endParaRPr lang="zh-CN" altLang="en-US" sz="2000">
              <a:sym typeface="+mn-ea"/>
            </a:endParaRPr>
          </a:p>
        </p:txBody>
      </p:sp>
      <p:pic>
        <p:nvPicPr>
          <p:cNvPr id="2097197" name="图片 3" descr="QQ截图20220410145531"/>
          <p:cNvPicPr>
            <a:picLocks noChangeAspect="1"/>
          </p:cNvPicPr>
          <p:nvPr/>
        </p:nvPicPr>
        <p:blipFill>
          <a:blip r:embed="rId1"/>
          <a:stretch>
            <a:fillRect/>
          </a:stretch>
        </p:blipFill>
        <p:spPr>
          <a:xfrm>
            <a:off x="2107565" y="3879215"/>
            <a:ext cx="3957320" cy="2566035"/>
          </a:xfrm>
          <a:prstGeom prst="rect">
            <a:avLst/>
          </a:prstGeom>
        </p:spPr>
      </p:pic>
      <p:pic>
        <p:nvPicPr>
          <p:cNvPr id="2097198" name="图片 6" descr="演示用例0"/>
          <p:cNvPicPr>
            <a:picLocks noChangeAspect="1"/>
          </p:cNvPicPr>
          <p:nvPr/>
        </p:nvPicPr>
        <p:blipFill>
          <a:blip r:embed="rId2"/>
          <a:stretch>
            <a:fillRect/>
          </a:stretch>
        </p:blipFill>
        <p:spPr>
          <a:xfrm>
            <a:off x="7203440" y="4109085"/>
            <a:ext cx="2105660" cy="2105660"/>
          </a:xfrm>
          <a:prstGeom prst="rect">
            <a:avLst/>
          </a:prstGeom>
        </p:spPr>
      </p:pic>
      <p:pic>
        <p:nvPicPr>
          <p:cNvPr id="2097199" name="图片 9" descr="light"/>
          <p:cNvPicPr>
            <a:picLocks noChangeAspect="1"/>
          </p:cNvPicPr>
          <p:nvPr/>
        </p:nvPicPr>
        <p:blipFill>
          <a:blip r:embed="rId3"/>
          <a:stretch>
            <a:fillRect/>
          </a:stretch>
        </p:blipFill>
        <p:spPr>
          <a:xfrm>
            <a:off x="7951470" y="4857115"/>
            <a:ext cx="609600" cy="609600"/>
          </a:xfrm>
          <a:prstGeom prst="rect">
            <a:avLst/>
          </a:prstGeom>
        </p:spPr>
      </p:pic>
      <p:sp>
        <p:nvSpPr>
          <p:cNvPr id="1048850" name="左右箭头 10"/>
          <p:cNvSpPr/>
          <p:nvPr/>
        </p:nvSpPr>
        <p:spPr>
          <a:xfrm>
            <a:off x="6181725" y="4976495"/>
            <a:ext cx="904875" cy="371475"/>
          </a:xfrm>
          <a:prstGeom prst="lef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p:sp>
        <p:nvSpPr>
          <p:cNvPr id="1048851"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1048852" name="内容占位符 2"/>
          <p:cNvSpPr>
            <a:spLocks noGrp="1"/>
          </p:cNvSpPr>
          <p:nvPr>
            <p:ph idx="1"/>
          </p:nvPr>
        </p:nvSpPr>
        <p:spPr>
          <a:xfrm>
            <a:off x="838200" y="1825625"/>
            <a:ext cx="10515600" cy="1454150"/>
          </a:xfrm>
        </p:spPr>
        <p:txBody>
          <a:bodyPr>
            <a:normAutofit fontScale="95000" lnSpcReduction="10000"/>
          </a:bodyPr>
          <a:p>
            <a:pPr fontAlgn="auto">
              <a:lnSpc>
                <a:spcPct val="100000"/>
              </a:lnSpc>
            </a:pPr>
            <a:r>
              <a:rPr lang="zh-CN" sz="2000">
                <a:sym typeface="+mn-ea"/>
              </a:rPr>
              <a:t>如果《原神》中要入</a:t>
            </a:r>
            <a:r>
              <a:rPr lang="en-US" altLang="zh-CN" sz="2000">
                <a:sym typeface="+mn-ea"/>
              </a:rPr>
              <a:t>“</a:t>
            </a:r>
            <a:r>
              <a:rPr lang="zh-CN" altLang="en-US" sz="2000">
                <a:sym typeface="+mn-ea"/>
              </a:rPr>
              <a:t>魔法阵</a:t>
            </a:r>
            <a:r>
              <a:rPr lang="en-US" altLang="zh-CN" sz="2000">
                <a:sym typeface="+mn-ea"/>
              </a:rPr>
              <a:t>”</a:t>
            </a:r>
            <a:r>
              <a:rPr lang="zh-CN" altLang="en-US" sz="2000">
                <a:sym typeface="+mn-ea"/>
              </a:rPr>
              <a:t>元素，我觉得不适合用</a:t>
            </a:r>
            <a:r>
              <a:rPr lang="en-US" altLang="zh-CN" sz="2000">
                <a:sym typeface="+mn-ea"/>
              </a:rPr>
              <a:t>“</a:t>
            </a:r>
            <a:r>
              <a:rPr lang="zh-CN" altLang="en-US" sz="2000">
                <a:sym typeface="+mn-ea"/>
              </a:rPr>
              <a:t>技能符号化</a:t>
            </a:r>
            <a:r>
              <a:rPr lang="en-US" altLang="zh-CN" sz="2000">
                <a:sym typeface="+mn-ea"/>
              </a:rPr>
              <a:t>”</a:t>
            </a:r>
            <a:r>
              <a:rPr lang="zh-CN" altLang="en-US" sz="2000">
                <a:sym typeface="+mn-ea"/>
              </a:rPr>
              <a:t>的方法，而适合做成一种不影响战斗系统的补充玩法，比如做成一个魔法阵地牢活动。</a:t>
            </a:r>
            <a:endParaRPr lang="zh-CN" altLang="en-US" sz="2000">
              <a:sym typeface="+mn-ea"/>
            </a:endParaRPr>
          </a:p>
          <a:p>
            <a:pPr fontAlgn="auto">
              <a:lnSpc>
                <a:spcPct val="100000"/>
              </a:lnSpc>
            </a:pPr>
            <a:r>
              <a:rPr lang="zh-CN" altLang="en-US" sz="2000">
                <a:sym typeface="+mn-ea"/>
              </a:rPr>
              <a:t>依据本文对魔法阵结构的阐述，魔法阵就是核心与回路的组合，以杨辉的幻圆为地牢的结构基础，所以可以做如下设计：</a:t>
            </a:r>
            <a:endParaRPr lang="zh-CN" altLang="en-US" sz="20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p:grpSp>
        <p:nvGrpSpPr>
          <p:cNvPr id="95" name="组合 25"/>
          <p:cNvGrpSpPr/>
          <p:nvPr/>
        </p:nvGrpSpPr>
        <p:grpSpPr>
          <a:xfrm>
            <a:off x="1447165" y="631825"/>
            <a:ext cx="1836420" cy="2114550"/>
            <a:chOff x="2684" y="1595"/>
            <a:chExt cx="2892" cy="3330"/>
          </a:xfrm>
        </p:grpSpPr>
        <p:cxnSp>
          <p:nvCxnSpPr>
            <p:cNvPr id="3145765" name="直接连接符 15"/>
            <p:cNvCxnSpPr>
              <a:stCxn id="1048855" idx="5"/>
              <a:endCxn id="1048857" idx="1"/>
            </p:cNvCxnSpPr>
            <p:nvPr/>
          </p:nvCxnSpPr>
          <p:spPr>
            <a:xfrm>
              <a:off x="3197" y="2079"/>
              <a:ext cx="1867" cy="18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66" name="直接连接符 16"/>
            <p:cNvCxnSpPr>
              <a:stCxn id="1048856" idx="3"/>
              <a:endCxn id="1048858" idx="7"/>
            </p:cNvCxnSpPr>
            <p:nvPr/>
          </p:nvCxnSpPr>
          <p:spPr>
            <a:xfrm flipH="1">
              <a:off x="3197" y="2079"/>
              <a:ext cx="1867" cy="18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8853" name="椭圆 5"/>
            <p:cNvSpPr/>
            <p:nvPr/>
          </p:nvSpPr>
          <p:spPr>
            <a:xfrm>
              <a:off x="2713" y="1595"/>
              <a:ext cx="2835" cy="2835"/>
            </a:xfrm>
            <a:prstGeom prst="ellipse">
              <a:avLst/>
            </a:prstGeom>
            <a:noFill/>
            <a:ln w="254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54" name="椭圆 6"/>
            <p:cNvSpPr/>
            <p:nvPr/>
          </p:nvSpPr>
          <p:spPr>
            <a:xfrm>
              <a:off x="3280" y="2162"/>
              <a:ext cx="1701" cy="1701"/>
            </a:xfrm>
            <a:prstGeom prst="ellipse">
              <a:avLst/>
            </a:prstGeom>
            <a:noFill/>
            <a:ln w="254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55" name="椭圆 7"/>
            <p:cNvSpPr/>
            <p:nvPr/>
          </p:nvSpPr>
          <p:spPr>
            <a:xfrm>
              <a:off x="2713" y="1595"/>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ltLang="zh-CN"/>
            </a:p>
          </p:txBody>
        </p:sp>
        <p:sp>
          <p:nvSpPr>
            <p:cNvPr id="1048856" name="椭圆 8"/>
            <p:cNvSpPr/>
            <p:nvPr/>
          </p:nvSpPr>
          <p:spPr>
            <a:xfrm>
              <a:off x="4981" y="1595"/>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57" name="椭圆 9"/>
            <p:cNvSpPr/>
            <p:nvPr/>
          </p:nvSpPr>
          <p:spPr>
            <a:xfrm>
              <a:off x="4981" y="3863"/>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58" name="椭圆 10"/>
            <p:cNvSpPr/>
            <p:nvPr/>
          </p:nvSpPr>
          <p:spPr>
            <a:xfrm>
              <a:off x="2713" y="3863"/>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59" name="椭圆 11"/>
            <p:cNvSpPr/>
            <p:nvPr/>
          </p:nvSpPr>
          <p:spPr>
            <a:xfrm>
              <a:off x="3280" y="2162"/>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60" name="椭圆 12"/>
            <p:cNvSpPr/>
            <p:nvPr/>
          </p:nvSpPr>
          <p:spPr>
            <a:xfrm>
              <a:off x="4414" y="2162"/>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61" name="椭圆 13"/>
            <p:cNvSpPr/>
            <p:nvPr/>
          </p:nvSpPr>
          <p:spPr>
            <a:xfrm>
              <a:off x="4414" y="329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62" name="椭圆 14"/>
            <p:cNvSpPr/>
            <p:nvPr/>
          </p:nvSpPr>
          <p:spPr>
            <a:xfrm>
              <a:off x="3280" y="329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63" name="文本框 17"/>
            <p:cNvSpPr txBox="1"/>
            <p:nvPr/>
          </p:nvSpPr>
          <p:spPr>
            <a:xfrm>
              <a:off x="2685" y="1612"/>
              <a:ext cx="624" cy="1024"/>
            </a:xfrm>
            <a:prstGeom prst="rect">
              <a:avLst/>
            </a:prstGeom>
            <a:noFill/>
          </p:spPr>
          <p:txBody>
            <a:bodyPr wrap="square" rtlCol="0">
              <a:spAutoFit/>
            </a:bodyPr>
            <a:p>
              <a:pPr algn="ctr"/>
              <a:r>
                <a:rPr lang="en-US" altLang="zh-CN" sz="1600"/>
                <a:t>28</a:t>
              </a:r>
              <a:endParaRPr lang="en-US" altLang="zh-CN" sz="1600"/>
            </a:p>
          </p:txBody>
        </p:sp>
        <p:sp>
          <p:nvSpPr>
            <p:cNvPr id="1048864" name="文本框 18"/>
            <p:cNvSpPr txBox="1"/>
            <p:nvPr/>
          </p:nvSpPr>
          <p:spPr>
            <a:xfrm>
              <a:off x="2684" y="3882"/>
              <a:ext cx="624" cy="584"/>
            </a:xfrm>
            <a:prstGeom prst="rect">
              <a:avLst/>
            </a:prstGeom>
            <a:noFill/>
          </p:spPr>
          <p:txBody>
            <a:bodyPr wrap="square" rtlCol="0">
              <a:spAutoFit/>
            </a:bodyPr>
            <a:p>
              <a:pPr algn="ctr"/>
              <a:r>
                <a:rPr lang="en-US" altLang="zh-CN" sz="1600"/>
                <a:t>8</a:t>
              </a:r>
              <a:endParaRPr lang="en-US" altLang="zh-CN" sz="1600"/>
            </a:p>
          </p:txBody>
        </p:sp>
        <p:sp>
          <p:nvSpPr>
            <p:cNvPr id="1048865" name="文本框 19"/>
            <p:cNvSpPr txBox="1"/>
            <p:nvPr/>
          </p:nvSpPr>
          <p:spPr>
            <a:xfrm>
              <a:off x="4952" y="3901"/>
              <a:ext cx="624" cy="1024"/>
            </a:xfrm>
            <a:prstGeom prst="rect">
              <a:avLst/>
            </a:prstGeom>
            <a:noFill/>
          </p:spPr>
          <p:txBody>
            <a:bodyPr wrap="square" rtlCol="0">
              <a:spAutoFit/>
            </a:bodyPr>
            <a:p>
              <a:pPr algn="ctr"/>
              <a:r>
                <a:rPr lang="en-US" altLang="zh-CN" sz="1600"/>
                <a:t>18</a:t>
              </a:r>
              <a:endParaRPr lang="en-US" altLang="zh-CN" sz="1600"/>
            </a:p>
          </p:txBody>
        </p:sp>
        <p:sp>
          <p:nvSpPr>
            <p:cNvPr id="1048866" name="文本框 20"/>
            <p:cNvSpPr txBox="1"/>
            <p:nvPr/>
          </p:nvSpPr>
          <p:spPr>
            <a:xfrm>
              <a:off x="4952" y="1612"/>
              <a:ext cx="624" cy="1024"/>
            </a:xfrm>
            <a:prstGeom prst="rect">
              <a:avLst/>
            </a:prstGeom>
            <a:noFill/>
          </p:spPr>
          <p:txBody>
            <a:bodyPr wrap="square" rtlCol="0">
              <a:spAutoFit/>
            </a:bodyPr>
            <a:p>
              <a:pPr algn="ctr"/>
              <a:r>
                <a:rPr lang="en-US" altLang="zh-CN" sz="1600"/>
                <a:t>25</a:t>
              </a:r>
              <a:endParaRPr lang="en-US" altLang="zh-CN" sz="1600"/>
            </a:p>
          </p:txBody>
        </p:sp>
        <p:sp>
          <p:nvSpPr>
            <p:cNvPr id="1048867" name="文本框 21"/>
            <p:cNvSpPr txBox="1"/>
            <p:nvPr/>
          </p:nvSpPr>
          <p:spPr>
            <a:xfrm>
              <a:off x="3252" y="2180"/>
              <a:ext cx="624" cy="1024"/>
            </a:xfrm>
            <a:prstGeom prst="rect">
              <a:avLst/>
            </a:prstGeom>
            <a:noFill/>
          </p:spPr>
          <p:txBody>
            <a:bodyPr wrap="square" rtlCol="0">
              <a:spAutoFit/>
            </a:bodyPr>
            <a:p>
              <a:pPr algn="ctr"/>
              <a:r>
                <a:rPr lang="en-US" altLang="zh-CN" sz="1600"/>
                <a:t>15</a:t>
              </a:r>
              <a:endParaRPr lang="en-US" altLang="zh-CN" sz="1600"/>
            </a:p>
          </p:txBody>
        </p:sp>
        <p:sp>
          <p:nvSpPr>
            <p:cNvPr id="1048868" name="文本框 22"/>
            <p:cNvSpPr txBox="1"/>
            <p:nvPr/>
          </p:nvSpPr>
          <p:spPr>
            <a:xfrm>
              <a:off x="4385" y="2180"/>
              <a:ext cx="624" cy="584"/>
            </a:xfrm>
            <a:prstGeom prst="rect">
              <a:avLst/>
            </a:prstGeom>
            <a:noFill/>
          </p:spPr>
          <p:txBody>
            <a:bodyPr wrap="square" rtlCol="0">
              <a:spAutoFit/>
            </a:bodyPr>
            <a:p>
              <a:pPr algn="ctr"/>
              <a:r>
                <a:rPr lang="en-US" altLang="zh-CN" sz="1600"/>
                <a:t>3</a:t>
              </a:r>
              <a:endParaRPr lang="en-US" altLang="zh-CN" sz="1600"/>
            </a:p>
          </p:txBody>
        </p:sp>
        <p:sp>
          <p:nvSpPr>
            <p:cNvPr id="1048869" name="文本框 23"/>
            <p:cNvSpPr txBox="1"/>
            <p:nvPr/>
          </p:nvSpPr>
          <p:spPr>
            <a:xfrm>
              <a:off x="4386" y="3314"/>
              <a:ext cx="624" cy="1024"/>
            </a:xfrm>
            <a:prstGeom prst="rect">
              <a:avLst/>
            </a:prstGeom>
            <a:noFill/>
          </p:spPr>
          <p:txBody>
            <a:bodyPr wrap="square" rtlCol="0">
              <a:spAutoFit/>
            </a:bodyPr>
            <a:p>
              <a:pPr algn="ctr"/>
              <a:r>
                <a:rPr lang="en-US" altLang="zh-CN" sz="1600"/>
                <a:t>29</a:t>
              </a:r>
              <a:endParaRPr lang="en-US" altLang="zh-CN" sz="1600"/>
            </a:p>
          </p:txBody>
        </p:sp>
        <p:sp>
          <p:nvSpPr>
            <p:cNvPr id="1048870" name="文本框 24"/>
            <p:cNvSpPr txBox="1"/>
            <p:nvPr/>
          </p:nvSpPr>
          <p:spPr>
            <a:xfrm>
              <a:off x="3251" y="3314"/>
              <a:ext cx="624" cy="1024"/>
            </a:xfrm>
            <a:prstGeom prst="rect">
              <a:avLst/>
            </a:prstGeom>
            <a:noFill/>
          </p:spPr>
          <p:txBody>
            <a:bodyPr wrap="square" rtlCol="0">
              <a:spAutoFit/>
            </a:bodyPr>
            <a:p>
              <a:pPr algn="ctr"/>
              <a:r>
                <a:rPr lang="en-US" altLang="zh-CN" sz="1600"/>
                <a:t>32</a:t>
              </a:r>
              <a:endParaRPr lang="en-US" altLang="zh-CN" sz="1600"/>
            </a:p>
          </p:txBody>
        </p:sp>
      </p:grpSp>
      <p:sp>
        <p:nvSpPr>
          <p:cNvPr id="1048871" name="文本框 26"/>
          <p:cNvSpPr txBox="1"/>
          <p:nvPr/>
        </p:nvSpPr>
        <p:spPr>
          <a:xfrm>
            <a:off x="1413510" y="2623820"/>
            <a:ext cx="1905000" cy="396240"/>
          </a:xfrm>
          <a:prstGeom prst="rect">
            <a:avLst/>
          </a:prstGeom>
          <a:noFill/>
        </p:spPr>
        <p:txBody>
          <a:bodyPr wrap="square" rtlCol="0">
            <a:spAutoFit/>
          </a:bodyPr>
          <a:p>
            <a:pPr algn="ctr"/>
            <a:r>
              <a:rPr lang="zh-CN" altLang="en-US"/>
              <a:t>杨辉幻圆</a:t>
            </a:r>
            <a:endParaRPr lang="zh-CN" altLang="en-US"/>
          </a:p>
        </p:txBody>
      </p:sp>
      <p:sp>
        <p:nvSpPr>
          <p:cNvPr id="1048872" name="椭圆 31"/>
          <p:cNvSpPr/>
          <p:nvPr/>
        </p:nvSpPr>
        <p:spPr>
          <a:xfrm>
            <a:off x="4341495" y="3947795"/>
            <a:ext cx="3324225" cy="1133475"/>
          </a:xfrm>
          <a:prstGeom prst="ellipse">
            <a:avLst/>
          </a:prstGeom>
          <a:ln w="127000">
            <a:solidFill>
              <a:schemeClr val="dk1">
                <a:alpha val="20000"/>
              </a:schemeClr>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73" name="椭圆 32"/>
          <p:cNvSpPr/>
          <p:nvPr/>
        </p:nvSpPr>
        <p:spPr>
          <a:xfrm>
            <a:off x="3110230" y="3363595"/>
            <a:ext cx="5786120" cy="2301240"/>
          </a:xfrm>
          <a:prstGeom prst="ellipse">
            <a:avLst/>
          </a:prstGeom>
          <a:noFill/>
          <a:ln w="127000">
            <a:solidFill>
              <a:schemeClr val="dk1">
                <a:alpha val="20000"/>
              </a:schemeClr>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3145767" name="直接连接符 33"/>
          <p:cNvCxnSpPr>
            <a:stCxn id="1048873" idx="2"/>
            <a:endCxn id="1048873" idx="6"/>
          </p:cNvCxnSpPr>
          <p:nvPr/>
        </p:nvCxnSpPr>
        <p:spPr>
          <a:xfrm>
            <a:off x="3110230" y="4514215"/>
            <a:ext cx="5786120" cy="0"/>
          </a:xfrm>
          <a:prstGeom prst="line">
            <a:avLst/>
          </a:prstGeom>
          <a:ln w="1270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145768" name="直接连接符 34"/>
          <p:cNvCxnSpPr>
            <a:stCxn id="1048873" idx="0"/>
            <a:endCxn id="1048873" idx="4"/>
          </p:cNvCxnSpPr>
          <p:nvPr/>
        </p:nvCxnSpPr>
        <p:spPr>
          <a:xfrm>
            <a:off x="6003290" y="3363595"/>
            <a:ext cx="0" cy="2301240"/>
          </a:xfrm>
          <a:prstGeom prst="line">
            <a:avLst/>
          </a:prstGeom>
          <a:ln w="127000">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1048874" name="椭圆 35"/>
          <p:cNvSpPr/>
          <p:nvPr/>
        </p:nvSpPr>
        <p:spPr>
          <a:xfrm>
            <a:off x="272224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2097200" name="图片 27" descr="Greek_Mythology-15-128 - 副本 (3)"/>
          <p:cNvPicPr>
            <a:picLocks noChangeAspect="1"/>
          </p:cNvPicPr>
          <p:nvPr/>
        </p:nvPicPr>
        <p:blipFill>
          <a:blip r:embed="rId1"/>
          <a:stretch>
            <a:fillRect/>
          </a:stretch>
        </p:blipFill>
        <p:spPr>
          <a:xfrm>
            <a:off x="2815590" y="4098925"/>
            <a:ext cx="540000" cy="540000"/>
          </a:xfrm>
          <a:prstGeom prst="rect">
            <a:avLst/>
          </a:prstGeom>
        </p:spPr>
      </p:pic>
      <p:pic>
        <p:nvPicPr>
          <p:cNvPr id="2097201" name="图片 28" descr="Greek_Mythology-15-128 - 副本"/>
          <p:cNvPicPr>
            <a:picLocks noChangeAspect="1"/>
          </p:cNvPicPr>
          <p:nvPr/>
        </p:nvPicPr>
        <p:blipFill>
          <a:blip r:embed="rId2"/>
          <a:stretch>
            <a:fillRect/>
          </a:stretch>
        </p:blipFill>
        <p:spPr>
          <a:xfrm>
            <a:off x="9213850" y="-597535"/>
            <a:ext cx="540000" cy="540000"/>
          </a:xfrm>
          <a:prstGeom prst="rect">
            <a:avLst/>
          </a:prstGeom>
        </p:spPr>
      </p:pic>
      <p:pic>
        <p:nvPicPr>
          <p:cNvPr id="2097202" name="图片 29" descr="Greek_Mythology-15-128 - 副本 (2)"/>
          <p:cNvPicPr>
            <a:picLocks noChangeAspect="1"/>
          </p:cNvPicPr>
          <p:nvPr/>
        </p:nvPicPr>
        <p:blipFill>
          <a:blip r:embed="rId3"/>
          <a:stretch>
            <a:fillRect/>
          </a:stretch>
        </p:blipFill>
        <p:spPr>
          <a:xfrm>
            <a:off x="9531350" y="-280035"/>
            <a:ext cx="540000" cy="540000"/>
          </a:xfrm>
          <a:prstGeom prst="rect">
            <a:avLst/>
          </a:prstGeom>
        </p:spPr>
      </p:pic>
      <p:pic>
        <p:nvPicPr>
          <p:cNvPr id="2097203" name="图片 30" descr="Greek_Mythology-15-128"/>
          <p:cNvPicPr>
            <a:picLocks noChangeAspect="1"/>
          </p:cNvPicPr>
          <p:nvPr/>
        </p:nvPicPr>
        <p:blipFill>
          <a:blip r:embed="rId4"/>
          <a:stretch>
            <a:fillRect/>
          </a:stretch>
        </p:blipFill>
        <p:spPr>
          <a:xfrm>
            <a:off x="8557895" y="1003300"/>
            <a:ext cx="540000" cy="540000"/>
          </a:xfrm>
          <a:prstGeom prst="rect">
            <a:avLst/>
          </a:prstGeom>
        </p:spPr>
      </p:pic>
      <p:sp>
        <p:nvSpPr>
          <p:cNvPr id="1048875" name="椭圆 37"/>
          <p:cNvSpPr/>
          <p:nvPr/>
        </p:nvSpPr>
        <p:spPr>
          <a:xfrm>
            <a:off x="399859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76" name="椭圆 39"/>
          <p:cNvSpPr/>
          <p:nvPr/>
        </p:nvSpPr>
        <p:spPr>
          <a:xfrm>
            <a:off x="5640070"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77" name="椭圆 41"/>
          <p:cNvSpPr/>
          <p:nvPr/>
        </p:nvSpPr>
        <p:spPr>
          <a:xfrm>
            <a:off x="728154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2097204" name="图片 42" descr="Greek_Mythology-15-128 - 副本 (3)"/>
          <p:cNvPicPr>
            <a:picLocks noChangeAspect="1"/>
          </p:cNvPicPr>
          <p:nvPr/>
        </p:nvPicPr>
        <p:blipFill>
          <a:blip r:embed="rId1"/>
          <a:stretch>
            <a:fillRect/>
          </a:stretch>
        </p:blipFill>
        <p:spPr>
          <a:xfrm>
            <a:off x="7374890" y="4098925"/>
            <a:ext cx="540000" cy="540000"/>
          </a:xfrm>
          <a:prstGeom prst="rect">
            <a:avLst/>
          </a:prstGeom>
        </p:spPr>
      </p:pic>
      <p:sp>
        <p:nvSpPr>
          <p:cNvPr id="1048878" name="椭圆 43"/>
          <p:cNvSpPr/>
          <p:nvPr/>
        </p:nvSpPr>
        <p:spPr>
          <a:xfrm>
            <a:off x="855789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79" name="椭圆 45"/>
          <p:cNvSpPr/>
          <p:nvPr/>
        </p:nvSpPr>
        <p:spPr>
          <a:xfrm>
            <a:off x="5640070" y="493077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80" name="椭圆 47"/>
          <p:cNvSpPr/>
          <p:nvPr/>
        </p:nvSpPr>
        <p:spPr>
          <a:xfrm>
            <a:off x="5640070" y="5549900"/>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881" name="椭圆 49"/>
          <p:cNvSpPr/>
          <p:nvPr/>
        </p:nvSpPr>
        <p:spPr>
          <a:xfrm>
            <a:off x="5640070" y="385000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2097205" name="图片 50" descr="Greek_Mythology-15-128 - 副本 (3)"/>
          <p:cNvPicPr>
            <a:picLocks noChangeAspect="1"/>
          </p:cNvPicPr>
          <p:nvPr/>
        </p:nvPicPr>
        <p:blipFill>
          <a:blip r:embed="rId1"/>
          <a:stretch>
            <a:fillRect/>
          </a:stretch>
        </p:blipFill>
        <p:spPr>
          <a:xfrm>
            <a:off x="5733415" y="3557905"/>
            <a:ext cx="540000" cy="540000"/>
          </a:xfrm>
          <a:prstGeom prst="rect">
            <a:avLst/>
          </a:prstGeom>
        </p:spPr>
      </p:pic>
      <p:sp>
        <p:nvSpPr>
          <p:cNvPr id="1048882" name="椭圆 51"/>
          <p:cNvSpPr/>
          <p:nvPr/>
        </p:nvSpPr>
        <p:spPr>
          <a:xfrm>
            <a:off x="5640070" y="331025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2097206" name="图片 53" descr="Greek_Mythology-15-128 - 副本 (2)"/>
          <p:cNvPicPr>
            <a:picLocks noChangeAspect="1"/>
          </p:cNvPicPr>
          <p:nvPr/>
        </p:nvPicPr>
        <p:blipFill>
          <a:blip r:embed="rId3"/>
          <a:stretch>
            <a:fillRect/>
          </a:stretch>
        </p:blipFill>
        <p:spPr>
          <a:xfrm>
            <a:off x="4092575" y="4098925"/>
            <a:ext cx="540000" cy="540000"/>
          </a:xfrm>
          <a:prstGeom prst="rect">
            <a:avLst/>
          </a:prstGeom>
        </p:spPr>
      </p:pic>
      <p:pic>
        <p:nvPicPr>
          <p:cNvPr id="2097207" name="图片 54" descr="Greek_Mythology-15-128 - 副本 (2)"/>
          <p:cNvPicPr>
            <a:picLocks noChangeAspect="1"/>
          </p:cNvPicPr>
          <p:nvPr/>
        </p:nvPicPr>
        <p:blipFill>
          <a:blip r:embed="rId3"/>
          <a:stretch>
            <a:fillRect/>
          </a:stretch>
        </p:blipFill>
        <p:spPr>
          <a:xfrm>
            <a:off x="5734050" y="2992120"/>
            <a:ext cx="540000" cy="540000"/>
          </a:xfrm>
          <a:prstGeom prst="rect">
            <a:avLst/>
          </a:prstGeom>
        </p:spPr>
      </p:pic>
      <p:pic>
        <p:nvPicPr>
          <p:cNvPr id="2097208" name="图片 55" descr="Greek_Mythology-15-128 - 副本"/>
          <p:cNvPicPr>
            <a:picLocks noChangeAspect="1"/>
          </p:cNvPicPr>
          <p:nvPr/>
        </p:nvPicPr>
        <p:blipFill>
          <a:blip r:embed="rId2"/>
          <a:stretch>
            <a:fillRect/>
          </a:stretch>
        </p:blipFill>
        <p:spPr>
          <a:xfrm>
            <a:off x="8651875" y="4097655"/>
            <a:ext cx="540000" cy="540000"/>
          </a:xfrm>
          <a:prstGeom prst="rect">
            <a:avLst/>
          </a:prstGeom>
        </p:spPr>
      </p:pic>
      <p:pic>
        <p:nvPicPr>
          <p:cNvPr id="2097209" name="图片 56" descr="Greek_Mythology-15-128 - 副本 (2)"/>
          <p:cNvPicPr>
            <a:picLocks noChangeAspect="1"/>
          </p:cNvPicPr>
          <p:nvPr/>
        </p:nvPicPr>
        <p:blipFill>
          <a:blip r:embed="rId3"/>
          <a:stretch>
            <a:fillRect/>
          </a:stretch>
        </p:blipFill>
        <p:spPr>
          <a:xfrm>
            <a:off x="5734050" y="4638675"/>
            <a:ext cx="540000" cy="540000"/>
          </a:xfrm>
          <a:prstGeom prst="rect">
            <a:avLst/>
          </a:prstGeom>
        </p:spPr>
      </p:pic>
      <p:pic>
        <p:nvPicPr>
          <p:cNvPr id="2097210" name="图片 57" descr="Greek_Mythology-15-128 - 副本"/>
          <p:cNvPicPr>
            <a:picLocks noChangeAspect="1"/>
          </p:cNvPicPr>
          <p:nvPr/>
        </p:nvPicPr>
        <p:blipFill>
          <a:blip r:embed="rId2"/>
          <a:stretch>
            <a:fillRect/>
          </a:stretch>
        </p:blipFill>
        <p:spPr>
          <a:xfrm>
            <a:off x="5734050" y="5257800"/>
            <a:ext cx="540000" cy="540000"/>
          </a:xfrm>
          <a:prstGeom prst="rect">
            <a:avLst/>
          </a:prstGeom>
        </p:spPr>
      </p:pic>
      <p:sp>
        <p:nvSpPr>
          <p:cNvPr id="1048883" name="矩形 58"/>
          <p:cNvSpPr/>
          <p:nvPr/>
        </p:nvSpPr>
        <p:spPr>
          <a:xfrm>
            <a:off x="5594985" y="4191000"/>
            <a:ext cx="815975" cy="3232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r>
              <a:rPr lang="en-US" altLang="zh-CN"/>
              <a:t>BOSS</a:t>
            </a:r>
            <a:endParaRPr lang="en-US" altLang="zh-CN"/>
          </a:p>
        </p:txBody>
      </p:sp>
      <p:sp>
        <p:nvSpPr>
          <p:cNvPr id="1048884" name="右箭头 59"/>
          <p:cNvSpPr/>
          <p:nvPr/>
        </p:nvSpPr>
        <p:spPr>
          <a:xfrm>
            <a:off x="1927860" y="4391025"/>
            <a:ext cx="600075" cy="2381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885" name="文本框 60"/>
          <p:cNvSpPr txBox="1"/>
          <p:nvPr/>
        </p:nvSpPr>
        <p:spPr>
          <a:xfrm>
            <a:off x="1874520" y="4022725"/>
            <a:ext cx="653415" cy="396240"/>
          </a:xfrm>
          <a:prstGeom prst="rect">
            <a:avLst/>
          </a:prstGeom>
          <a:noFill/>
        </p:spPr>
        <p:txBody>
          <a:bodyPr wrap="square" rtlCol="0">
            <a:spAutoFit/>
          </a:bodyPr>
          <a:p>
            <a:pPr algn="ctr"/>
            <a:r>
              <a:rPr lang="zh-CN" altLang="en-US"/>
              <a:t>入口</a:t>
            </a:r>
            <a:endParaRPr lang="zh-CN" altLang="en-US"/>
          </a:p>
        </p:txBody>
      </p:sp>
      <p:cxnSp>
        <p:nvCxnSpPr>
          <p:cNvPr id="3145769" name="曲线连接符 64"/>
          <p:cNvCxnSpPr>
            <a:stCxn id="2097200" idx="2"/>
          </p:cNvCxnSpPr>
          <p:nvPr/>
        </p:nvCxnSpPr>
        <p:spPr>
          <a:xfrm rot="5400000" flipV="1">
            <a:off x="3909695" y="3814445"/>
            <a:ext cx="1238885" cy="2886710"/>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0" name="曲线连接符 65"/>
          <p:cNvCxnSpPr>
            <a:endCxn id="2097208" idx="2"/>
          </p:cNvCxnSpPr>
          <p:nvPr/>
        </p:nvCxnSpPr>
        <p:spPr>
          <a:xfrm flipV="1">
            <a:off x="6003290" y="4637405"/>
            <a:ext cx="2918460" cy="1249045"/>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1" name="曲线连接符 66"/>
          <p:cNvCxnSpPr>
            <a:stCxn id="2097208" idx="2"/>
            <a:endCxn id="2097204" idx="2"/>
          </p:cNvCxnSpPr>
          <p:nvPr/>
        </p:nvCxnSpPr>
        <p:spPr>
          <a:xfrm rot="5400000">
            <a:off x="8282305" y="3999230"/>
            <a:ext cx="3175" cy="1276985"/>
          </a:xfrm>
          <a:prstGeom prst="curvedConnector3">
            <a:avLst>
              <a:gd name="adj1" fmla="val 172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72" name="曲线连接符 67"/>
          <p:cNvCxnSpPr>
            <a:endCxn id="2097206" idx="2"/>
          </p:cNvCxnSpPr>
          <p:nvPr/>
        </p:nvCxnSpPr>
        <p:spPr>
          <a:xfrm flipV="1">
            <a:off x="3152775" y="4638675"/>
            <a:ext cx="1209675" cy="29845"/>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6" name="椭圆 69"/>
          <p:cNvSpPr/>
          <p:nvPr/>
        </p:nvSpPr>
        <p:spPr>
          <a:xfrm>
            <a:off x="3980180" y="5370830"/>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1048887" name="椭圆 70"/>
          <p:cNvSpPr/>
          <p:nvPr/>
        </p:nvSpPr>
        <p:spPr>
          <a:xfrm>
            <a:off x="7487920" y="548322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cxnSp>
        <p:nvCxnSpPr>
          <p:cNvPr id="3145773" name="曲线连接符 72"/>
          <p:cNvCxnSpPr>
            <a:stCxn id="2097204" idx="2"/>
            <a:endCxn id="1048876" idx="5"/>
          </p:cNvCxnSpPr>
          <p:nvPr/>
        </p:nvCxnSpPr>
        <p:spPr>
          <a:xfrm rot="5400000" flipH="1">
            <a:off x="6934835" y="3928110"/>
            <a:ext cx="36195" cy="1384300"/>
          </a:xfrm>
          <a:prstGeom prst="curvedConnector3">
            <a:avLst>
              <a:gd name="adj1" fmla="val -237719"/>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88" name="椭圆 73"/>
          <p:cNvSpPr/>
          <p:nvPr/>
        </p:nvSpPr>
        <p:spPr>
          <a:xfrm>
            <a:off x="812673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1048889" name="椭圆 71"/>
          <p:cNvSpPr/>
          <p:nvPr/>
        </p:nvSpPr>
        <p:spPr>
          <a:xfrm>
            <a:off x="6796405"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cxnSp>
        <p:nvCxnSpPr>
          <p:cNvPr id="3145774" name="曲线连接符 74"/>
          <p:cNvCxnSpPr>
            <a:stCxn id="2097206" idx="2"/>
            <a:endCxn id="1048876" idx="3"/>
          </p:cNvCxnSpPr>
          <p:nvPr/>
        </p:nvCxnSpPr>
        <p:spPr>
          <a:xfrm rot="5400000" flipH="1" flipV="1">
            <a:off x="5036820" y="3928110"/>
            <a:ext cx="36195" cy="1384300"/>
          </a:xfrm>
          <a:prstGeom prst="curvedConnector3">
            <a:avLst>
              <a:gd name="adj1" fmla="val -29035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890" name="椭圆 75"/>
          <p:cNvSpPr/>
          <p:nvPr/>
        </p:nvSpPr>
        <p:spPr>
          <a:xfrm>
            <a:off x="360045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1048891" name="椭圆 68"/>
          <p:cNvSpPr/>
          <p:nvPr/>
        </p:nvSpPr>
        <p:spPr>
          <a:xfrm>
            <a:off x="489839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1048892" name="文本框 76"/>
          <p:cNvSpPr txBox="1"/>
          <p:nvPr/>
        </p:nvSpPr>
        <p:spPr>
          <a:xfrm>
            <a:off x="7914640" y="1089025"/>
            <a:ext cx="643255" cy="396240"/>
          </a:xfrm>
          <a:prstGeom prst="rect">
            <a:avLst/>
          </a:prstGeom>
          <a:noFill/>
        </p:spPr>
        <p:txBody>
          <a:bodyPr wrap="square" rtlCol="0">
            <a:spAutoFit/>
          </a:bodyPr>
          <a:p>
            <a:pPr algn="ctr"/>
            <a:r>
              <a:rPr lang="zh-CN" altLang="en-US"/>
              <a:t>完成</a:t>
            </a:r>
            <a:endParaRPr lang="zh-CN" altLang="en-US"/>
          </a:p>
        </p:txBody>
      </p:sp>
      <p:sp>
        <p:nvSpPr>
          <p:cNvPr id="1048893" name="文本框 77"/>
          <p:cNvSpPr txBox="1"/>
          <p:nvPr/>
        </p:nvSpPr>
        <p:spPr>
          <a:xfrm>
            <a:off x="9427845" y="720725"/>
            <a:ext cx="1423670" cy="396240"/>
          </a:xfrm>
          <a:prstGeom prst="rect">
            <a:avLst/>
          </a:prstGeom>
          <a:noFill/>
        </p:spPr>
        <p:txBody>
          <a:bodyPr wrap="square" rtlCol="0">
            <a:spAutoFit/>
          </a:bodyPr>
          <a:p>
            <a:pPr algn="l"/>
            <a:r>
              <a:rPr lang="zh-CN" altLang="en-US"/>
              <a:t>获得</a:t>
            </a:r>
            <a:endParaRPr lang="zh-CN" altLang="en-US"/>
          </a:p>
        </p:txBody>
      </p:sp>
      <p:sp>
        <p:nvSpPr>
          <p:cNvPr id="1048894" name="文本框 78"/>
          <p:cNvSpPr txBox="1"/>
          <p:nvPr/>
        </p:nvSpPr>
        <p:spPr>
          <a:xfrm>
            <a:off x="9427845" y="1457325"/>
            <a:ext cx="1423670" cy="396240"/>
          </a:xfrm>
          <a:prstGeom prst="rect">
            <a:avLst/>
          </a:prstGeom>
          <a:noFill/>
        </p:spPr>
        <p:txBody>
          <a:bodyPr wrap="square" rtlCol="0">
            <a:spAutoFit/>
          </a:bodyPr>
          <a:p>
            <a:pPr algn="l"/>
            <a:r>
              <a:rPr lang="zh-CN" altLang="en-US"/>
              <a:t>增强玩家</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p:sp>
        <p:nvSpPr>
          <p:cNvPr id="1048895" name="标题 1"/>
          <p:cNvSpPr>
            <a:spLocks noGrp="1"/>
          </p:cNvSpPr>
          <p:nvPr>
            <p:ph type="title"/>
          </p:nvPr>
        </p:nvSpPr>
        <p:spPr/>
        <p:txBody>
          <a:bodyPr/>
          <a:p>
            <a:endParaRPr lang="zh-CN" altLang="en-US"/>
          </a:p>
        </p:txBody>
      </p:sp>
      <p:sp>
        <p:nvSpPr>
          <p:cNvPr id="1048896" name="内容占位符 2"/>
          <p:cNvSpPr>
            <a:spLocks noGrp="1"/>
          </p:cNvSpPr>
          <p:nvPr>
            <p:ph idx="1"/>
          </p:nvPr>
        </p:nvSpPr>
        <p:spPr/>
        <p:txBody>
          <a:bodyPr/>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p:graphicFrame>
        <p:nvGraphicFramePr>
          <p:cNvPr id="4194305" name="表格 134"/>
          <p:cNvGraphicFramePr/>
          <p:nvPr>
            <p:custDataLst>
              <p:tags r:id="rId1"/>
            </p:custDataLst>
          </p:nvPr>
        </p:nvGraphicFramePr>
        <p:xfrm>
          <a:off x="914400" y="131445"/>
          <a:ext cx="10591065" cy="6515100"/>
        </p:xfrm>
        <a:graphic>
          <a:graphicData uri="http://schemas.openxmlformats.org/drawingml/2006/table">
            <a:tbl>
              <a:tblPr firstRow="1" bandRow="1">
                <a:tableStyleId>{8799B23B-EC83-4686-B30A-512413B5E67A}</a:tableStyleId>
              </a:tblPr>
              <a:tblGrid>
                <a:gridCol w="1663065"/>
                <a:gridCol w="1116000"/>
                <a:gridCol w="1116000"/>
                <a:gridCol w="1116000"/>
                <a:gridCol w="1116000"/>
                <a:gridCol w="1116000"/>
                <a:gridCol w="1116000"/>
                <a:gridCol w="1116000"/>
                <a:gridCol w="1116000"/>
              </a:tblGrid>
              <a:tr h="723900">
                <a:tc>
                  <a:txBody>
                    <a:bodyPr/>
                    <a:p>
                      <a:pPr>
                        <a:buNone/>
                      </a:pPr>
                      <a:r>
                        <a:rPr lang="zh-CN" altLang="en-US"/>
                        <a:t>内核元素</a:t>
                      </a:r>
                      <a:endParaRPr lang="zh-CN" altLang="en-US"/>
                    </a:p>
                  </a:txBody>
                  <a:tcPr anchor="b" anchorCtr="0">
                    <a:lnTlToBr w="12700">
                      <a:solidFill>
                        <a:schemeClr val="tx1"/>
                      </a:solidFill>
                      <a:prstDash val="solid"/>
                    </a:lnTlToBr>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723900">
                <a:tc>
                  <a:txBody>
                    <a:bodyPr/>
                    <a:p>
                      <a:pPr>
                        <a:buNone/>
                      </a:pPr>
                      <a:endParaRPr lang="zh-CN" altLang="en-US"/>
                    </a:p>
                  </a:txBody>
                  <a:tcPr/>
                </a:tc>
                <a:tc>
                  <a:txBody>
                    <a:bodyPr/>
                    <a:p>
                      <a:pPr algn="ctr">
                        <a:buNone/>
                      </a:pPr>
                      <a:r>
                        <a:rPr lang="en-US" altLang="zh-CN" sz="2400"/>
                        <a:t>1.5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1.2</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r>
            </a:tbl>
          </a:graphicData>
        </a:graphic>
      </p:graphicFrame>
      <p:grpSp>
        <p:nvGrpSpPr>
          <p:cNvPr id="98" name="组合 126"/>
          <p:cNvGrpSpPr/>
          <p:nvPr/>
        </p:nvGrpSpPr>
        <p:grpSpPr>
          <a:xfrm>
            <a:off x="2916000" y="286385"/>
            <a:ext cx="430530" cy="398780"/>
            <a:chOff x="4693" y="451"/>
            <a:chExt cx="678" cy="628"/>
          </a:xfrm>
        </p:grpSpPr>
        <p:sp>
          <p:nvSpPr>
            <p:cNvPr id="1048897" name="圆角矩形 66"/>
            <p:cNvSpPr/>
            <p:nvPr/>
          </p:nvSpPr>
          <p:spPr>
            <a:xfrm>
              <a:off x="4693"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898" name="圆角矩形 67"/>
            <p:cNvSpPr/>
            <p:nvPr/>
          </p:nvSpPr>
          <p:spPr>
            <a:xfrm>
              <a:off x="4693"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899" name="圆角矩形 68"/>
            <p:cNvSpPr/>
            <p:nvPr/>
          </p:nvSpPr>
          <p:spPr>
            <a:xfrm>
              <a:off x="4693"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99" name="组合 128"/>
          <p:cNvGrpSpPr/>
          <p:nvPr/>
        </p:nvGrpSpPr>
        <p:grpSpPr>
          <a:xfrm>
            <a:off x="5148000" y="286385"/>
            <a:ext cx="430530" cy="398780"/>
            <a:chOff x="7763" y="451"/>
            <a:chExt cx="678" cy="628"/>
          </a:xfrm>
        </p:grpSpPr>
        <p:sp>
          <p:nvSpPr>
            <p:cNvPr id="1048900" name="圆角矩形 69"/>
            <p:cNvSpPr/>
            <p:nvPr/>
          </p:nvSpPr>
          <p:spPr>
            <a:xfrm>
              <a:off x="7763"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1" name="圆角矩形 70"/>
            <p:cNvSpPr/>
            <p:nvPr/>
          </p:nvSpPr>
          <p:spPr>
            <a:xfrm>
              <a:off x="7763"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2" name="圆角矩形 71"/>
            <p:cNvSpPr/>
            <p:nvPr/>
          </p:nvSpPr>
          <p:spPr>
            <a:xfrm>
              <a:off x="7763"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3" name="圆角矩形 72"/>
            <p:cNvSpPr/>
            <p:nvPr/>
          </p:nvSpPr>
          <p:spPr>
            <a:xfrm>
              <a:off x="8158"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0" name="组合 129"/>
          <p:cNvGrpSpPr/>
          <p:nvPr/>
        </p:nvGrpSpPr>
        <p:grpSpPr>
          <a:xfrm>
            <a:off x="6264000" y="286385"/>
            <a:ext cx="430530" cy="398780"/>
            <a:chOff x="9261" y="451"/>
            <a:chExt cx="678" cy="628"/>
          </a:xfrm>
        </p:grpSpPr>
        <p:sp>
          <p:nvSpPr>
            <p:cNvPr id="1048904" name="圆角矩形 73"/>
            <p:cNvSpPr/>
            <p:nvPr/>
          </p:nvSpPr>
          <p:spPr>
            <a:xfrm>
              <a:off x="9261"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5" name="圆角矩形 74"/>
            <p:cNvSpPr/>
            <p:nvPr/>
          </p:nvSpPr>
          <p:spPr>
            <a:xfrm>
              <a:off x="9261"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6" name="圆角矩形 75"/>
            <p:cNvSpPr/>
            <p:nvPr/>
          </p:nvSpPr>
          <p:spPr>
            <a:xfrm>
              <a:off x="9261"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7" name="圆角矩形 76"/>
            <p:cNvSpPr/>
            <p:nvPr/>
          </p:nvSpPr>
          <p:spPr>
            <a:xfrm>
              <a:off x="9656"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08" name="圆角矩形 77"/>
            <p:cNvSpPr/>
            <p:nvPr/>
          </p:nvSpPr>
          <p:spPr>
            <a:xfrm>
              <a:off x="9656"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1" name="组合 127"/>
          <p:cNvGrpSpPr/>
          <p:nvPr/>
        </p:nvGrpSpPr>
        <p:grpSpPr>
          <a:xfrm>
            <a:off x="4032000" y="286385"/>
            <a:ext cx="430530" cy="398780"/>
            <a:chOff x="6190" y="451"/>
            <a:chExt cx="678" cy="628"/>
          </a:xfrm>
        </p:grpSpPr>
        <p:sp>
          <p:nvSpPr>
            <p:cNvPr id="1048909" name="圆角矩形 78"/>
            <p:cNvSpPr/>
            <p:nvPr/>
          </p:nvSpPr>
          <p:spPr>
            <a:xfrm>
              <a:off x="6190"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0" name="圆角矩形 79"/>
            <p:cNvSpPr/>
            <p:nvPr/>
          </p:nvSpPr>
          <p:spPr>
            <a:xfrm>
              <a:off x="6190"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1" name="圆角矩形 80"/>
            <p:cNvSpPr/>
            <p:nvPr/>
          </p:nvSpPr>
          <p:spPr>
            <a:xfrm>
              <a:off x="6190"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2" name="圆角矩形 81"/>
            <p:cNvSpPr/>
            <p:nvPr/>
          </p:nvSpPr>
          <p:spPr>
            <a:xfrm>
              <a:off x="6585"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2" name="组合 130"/>
          <p:cNvGrpSpPr/>
          <p:nvPr/>
        </p:nvGrpSpPr>
        <p:grpSpPr>
          <a:xfrm>
            <a:off x="7380000" y="286385"/>
            <a:ext cx="430530" cy="398780"/>
            <a:chOff x="10699" y="451"/>
            <a:chExt cx="678" cy="628"/>
          </a:xfrm>
        </p:grpSpPr>
        <p:sp>
          <p:nvSpPr>
            <p:cNvPr id="1048913" name="圆角矩形 82"/>
            <p:cNvSpPr/>
            <p:nvPr/>
          </p:nvSpPr>
          <p:spPr>
            <a:xfrm>
              <a:off x="10699"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4" name="圆角矩形 83"/>
            <p:cNvSpPr/>
            <p:nvPr/>
          </p:nvSpPr>
          <p:spPr>
            <a:xfrm>
              <a:off x="10699"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5" name="圆角矩形 84"/>
            <p:cNvSpPr/>
            <p:nvPr/>
          </p:nvSpPr>
          <p:spPr>
            <a:xfrm>
              <a:off x="10699"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6" name="圆角矩形 98"/>
            <p:cNvSpPr/>
            <p:nvPr/>
          </p:nvSpPr>
          <p:spPr>
            <a:xfrm>
              <a:off x="11094"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3" name="组合 132"/>
          <p:cNvGrpSpPr/>
          <p:nvPr/>
        </p:nvGrpSpPr>
        <p:grpSpPr>
          <a:xfrm>
            <a:off x="9612000" y="286385"/>
            <a:ext cx="430530" cy="398780"/>
            <a:chOff x="13619" y="451"/>
            <a:chExt cx="678" cy="628"/>
          </a:xfrm>
        </p:grpSpPr>
        <p:sp>
          <p:nvSpPr>
            <p:cNvPr id="1048917" name="圆角矩形 85"/>
            <p:cNvSpPr/>
            <p:nvPr/>
          </p:nvSpPr>
          <p:spPr>
            <a:xfrm>
              <a:off x="13619"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8" name="圆角矩形 86"/>
            <p:cNvSpPr/>
            <p:nvPr/>
          </p:nvSpPr>
          <p:spPr>
            <a:xfrm>
              <a:off x="13619"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19" name="圆角矩形 87"/>
            <p:cNvSpPr/>
            <p:nvPr/>
          </p:nvSpPr>
          <p:spPr>
            <a:xfrm>
              <a:off x="13619"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0" name="圆角矩形 88"/>
            <p:cNvSpPr/>
            <p:nvPr/>
          </p:nvSpPr>
          <p:spPr>
            <a:xfrm>
              <a:off x="14014"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1" name="圆角矩形 99"/>
            <p:cNvSpPr/>
            <p:nvPr/>
          </p:nvSpPr>
          <p:spPr>
            <a:xfrm>
              <a:off x="14014"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4" name="组合 133"/>
          <p:cNvGrpSpPr/>
          <p:nvPr/>
        </p:nvGrpSpPr>
        <p:grpSpPr>
          <a:xfrm>
            <a:off x="10727999" y="286385"/>
            <a:ext cx="429895" cy="398780"/>
            <a:chOff x="15162" y="451"/>
            <a:chExt cx="677" cy="628"/>
          </a:xfrm>
        </p:grpSpPr>
        <p:sp>
          <p:nvSpPr>
            <p:cNvPr id="1048922" name="圆角矩形 89"/>
            <p:cNvSpPr/>
            <p:nvPr/>
          </p:nvSpPr>
          <p:spPr>
            <a:xfrm>
              <a:off x="15162"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3" name="圆角矩形 90"/>
            <p:cNvSpPr/>
            <p:nvPr/>
          </p:nvSpPr>
          <p:spPr>
            <a:xfrm>
              <a:off x="15162"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4" name="圆角矩形 91"/>
            <p:cNvSpPr/>
            <p:nvPr/>
          </p:nvSpPr>
          <p:spPr>
            <a:xfrm>
              <a:off x="15162"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5" name="圆角矩形 92"/>
            <p:cNvSpPr/>
            <p:nvPr/>
          </p:nvSpPr>
          <p:spPr>
            <a:xfrm>
              <a:off x="15557"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6" name="圆角矩形 93"/>
            <p:cNvSpPr/>
            <p:nvPr/>
          </p:nvSpPr>
          <p:spPr>
            <a:xfrm>
              <a:off x="15557"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7" name="圆角矩形 100"/>
            <p:cNvSpPr/>
            <p:nvPr/>
          </p:nvSpPr>
          <p:spPr>
            <a:xfrm>
              <a:off x="15557"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5" name="组合 131"/>
          <p:cNvGrpSpPr/>
          <p:nvPr/>
        </p:nvGrpSpPr>
        <p:grpSpPr>
          <a:xfrm>
            <a:off x="8496000" y="286385"/>
            <a:ext cx="430530" cy="398780"/>
            <a:chOff x="12182" y="451"/>
            <a:chExt cx="678" cy="628"/>
          </a:xfrm>
        </p:grpSpPr>
        <p:sp>
          <p:nvSpPr>
            <p:cNvPr id="1048928" name="圆角矩形 94"/>
            <p:cNvSpPr/>
            <p:nvPr/>
          </p:nvSpPr>
          <p:spPr>
            <a:xfrm>
              <a:off x="12182"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29" name="圆角矩形 95"/>
            <p:cNvSpPr/>
            <p:nvPr/>
          </p:nvSpPr>
          <p:spPr>
            <a:xfrm>
              <a:off x="12182"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0" name="圆角矩形 96"/>
            <p:cNvSpPr/>
            <p:nvPr/>
          </p:nvSpPr>
          <p:spPr>
            <a:xfrm>
              <a:off x="12182"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1" name="圆角矩形 97"/>
            <p:cNvSpPr/>
            <p:nvPr/>
          </p:nvSpPr>
          <p:spPr>
            <a:xfrm>
              <a:off x="12577"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2" name="圆角矩形 101"/>
            <p:cNvSpPr/>
            <p:nvPr/>
          </p:nvSpPr>
          <p:spPr>
            <a:xfrm>
              <a:off x="12577"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06" name="组合 118"/>
          <p:cNvGrpSpPr/>
          <p:nvPr/>
        </p:nvGrpSpPr>
        <p:grpSpPr>
          <a:xfrm>
            <a:off x="1094740" y="1038825"/>
            <a:ext cx="1409065" cy="411480"/>
            <a:chOff x="1020" y="2081"/>
            <a:chExt cx="2219" cy="648"/>
          </a:xfrm>
        </p:grpSpPr>
        <p:sp>
          <p:nvSpPr>
            <p:cNvPr id="1048933" name="圆角矩形 3"/>
            <p:cNvSpPr/>
            <p:nvPr/>
          </p:nvSpPr>
          <p:spPr>
            <a:xfrm>
              <a:off x="1752" y="208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4" name="圆角矩形 9"/>
            <p:cNvSpPr/>
            <p:nvPr/>
          </p:nvSpPr>
          <p:spPr>
            <a:xfrm>
              <a:off x="1752" y="233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5" name="圆角矩形 10"/>
            <p:cNvSpPr/>
            <p:nvPr/>
          </p:nvSpPr>
          <p:spPr>
            <a:xfrm>
              <a:off x="1752" y="258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6" name="文本框 58"/>
            <p:cNvSpPr txBox="1"/>
            <p:nvPr/>
          </p:nvSpPr>
          <p:spPr>
            <a:xfrm>
              <a:off x="2430" y="2105"/>
              <a:ext cx="809" cy="624"/>
            </a:xfrm>
            <a:prstGeom prst="rect">
              <a:avLst/>
            </a:prstGeom>
            <a:noFill/>
          </p:spPr>
          <p:txBody>
            <a:bodyPr wrap="square" rtlCol="0">
              <a:spAutoFit/>
            </a:bodyPr>
            <a:p>
              <a:pPr algn="ctr"/>
              <a:r>
                <a:rPr lang="zh-CN" altLang="en-US"/>
                <a:t>乾</a:t>
              </a:r>
              <a:endParaRPr lang="zh-CN" altLang="en-US"/>
            </a:p>
          </p:txBody>
        </p:sp>
        <p:pic>
          <p:nvPicPr>
            <p:cNvPr id="2097211" name="图片 110" descr="light"/>
            <p:cNvPicPr>
              <a:picLocks noChangeAspect="1"/>
            </p:cNvPicPr>
            <p:nvPr/>
          </p:nvPicPr>
          <p:blipFill>
            <a:blip r:embed="rId2"/>
            <a:stretch>
              <a:fillRect/>
            </a:stretch>
          </p:blipFill>
          <p:spPr>
            <a:xfrm>
              <a:off x="1020" y="2105"/>
              <a:ext cx="567" cy="567"/>
            </a:xfrm>
            <a:prstGeom prst="rect">
              <a:avLst/>
            </a:prstGeom>
          </p:spPr>
        </p:pic>
      </p:grpSp>
      <p:grpSp>
        <p:nvGrpSpPr>
          <p:cNvPr id="107" name="组合 120"/>
          <p:cNvGrpSpPr/>
          <p:nvPr/>
        </p:nvGrpSpPr>
        <p:grpSpPr>
          <a:xfrm>
            <a:off x="1094740" y="3198825"/>
            <a:ext cx="1409065" cy="411480"/>
            <a:chOff x="1020" y="4113"/>
            <a:chExt cx="2219" cy="648"/>
          </a:xfrm>
        </p:grpSpPr>
        <p:sp>
          <p:nvSpPr>
            <p:cNvPr id="1048937" name="圆角矩形 15"/>
            <p:cNvSpPr/>
            <p:nvPr/>
          </p:nvSpPr>
          <p:spPr>
            <a:xfrm>
              <a:off x="1752" y="411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8" name="圆角矩形 16"/>
            <p:cNvSpPr/>
            <p:nvPr/>
          </p:nvSpPr>
          <p:spPr>
            <a:xfrm>
              <a:off x="1752"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39" name="圆角矩形 17"/>
            <p:cNvSpPr/>
            <p:nvPr/>
          </p:nvSpPr>
          <p:spPr>
            <a:xfrm>
              <a:off x="1752"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0" name="圆角矩形 18"/>
            <p:cNvSpPr/>
            <p:nvPr/>
          </p:nvSpPr>
          <p:spPr>
            <a:xfrm>
              <a:off x="2147"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1" name="圆角矩形 19"/>
            <p:cNvSpPr/>
            <p:nvPr/>
          </p:nvSpPr>
          <p:spPr>
            <a:xfrm>
              <a:off x="2147"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2" name="文本框 60"/>
            <p:cNvSpPr txBox="1"/>
            <p:nvPr/>
          </p:nvSpPr>
          <p:spPr>
            <a:xfrm>
              <a:off x="2430" y="4137"/>
              <a:ext cx="809" cy="624"/>
            </a:xfrm>
            <a:prstGeom prst="rect">
              <a:avLst/>
            </a:prstGeom>
            <a:noFill/>
          </p:spPr>
          <p:txBody>
            <a:bodyPr wrap="square" rtlCol="0">
              <a:spAutoFit/>
            </a:bodyPr>
            <a:p>
              <a:pPr algn="ctr"/>
              <a:r>
                <a:rPr lang="zh-CN" altLang="en-US"/>
                <a:t>艮</a:t>
              </a:r>
              <a:endParaRPr lang="zh-CN" altLang="en-US"/>
            </a:p>
          </p:txBody>
        </p:sp>
        <p:pic>
          <p:nvPicPr>
            <p:cNvPr id="2097212" name="图片 111" descr="mountain"/>
            <p:cNvPicPr>
              <a:picLocks noChangeAspect="1"/>
            </p:cNvPicPr>
            <p:nvPr/>
          </p:nvPicPr>
          <p:blipFill>
            <a:blip r:embed="rId3"/>
            <a:stretch>
              <a:fillRect/>
            </a:stretch>
          </p:blipFill>
          <p:spPr>
            <a:xfrm>
              <a:off x="1020" y="4150"/>
              <a:ext cx="567" cy="567"/>
            </a:xfrm>
            <a:prstGeom prst="rect">
              <a:avLst/>
            </a:prstGeom>
          </p:spPr>
        </p:pic>
      </p:grpSp>
      <p:grpSp>
        <p:nvGrpSpPr>
          <p:cNvPr id="108" name="组合 122"/>
          <p:cNvGrpSpPr/>
          <p:nvPr/>
        </p:nvGrpSpPr>
        <p:grpSpPr>
          <a:xfrm>
            <a:off x="1094740" y="3918825"/>
            <a:ext cx="1409065" cy="411480"/>
            <a:chOff x="1020" y="6145"/>
            <a:chExt cx="2219" cy="648"/>
          </a:xfrm>
        </p:grpSpPr>
        <p:sp>
          <p:nvSpPr>
            <p:cNvPr id="1048943" name="圆角矩形 38"/>
            <p:cNvSpPr/>
            <p:nvPr/>
          </p:nvSpPr>
          <p:spPr>
            <a:xfrm>
              <a:off x="1752"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4" name="圆角矩形 39"/>
            <p:cNvSpPr/>
            <p:nvPr/>
          </p:nvSpPr>
          <p:spPr>
            <a:xfrm>
              <a:off x="1752" y="639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5" name="圆角矩形 40"/>
            <p:cNvSpPr/>
            <p:nvPr/>
          </p:nvSpPr>
          <p:spPr>
            <a:xfrm>
              <a:off x="1752" y="665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6" name="圆角矩形 54"/>
            <p:cNvSpPr/>
            <p:nvPr/>
          </p:nvSpPr>
          <p:spPr>
            <a:xfrm>
              <a:off x="2147"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7" name="文本框 61"/>
            <p:cNvSpPr txBox="1"/>
            <p:nvPr/>
          </p:nvSpPr>
          <p:spPr>
            <a:xfrm>
              <a:off x="2430" y="6169"/>
              <a:ext cx="809" cy="624"/>
            </a:xfrm>
            <a:prstGeom prst="rect">
              <a:avLst/>
            </a:prstGeom>
            <a:noFill/>
          </p:spPr>
          <p:txBody>
            <a:bodyPr wrap="square" rtlCol="0">
              <a:spAutoFit/>
            </a:bodyPr>
            <a:p>
              <a:pPr algn="ctr"/>
              <a:r>
                <a:rPr lang="zh-CN" altLang="en-US"/>
                <a:t>兑</a:t>
              </a:r>
              <a:endParaRPr lang="zh-CN" altLang="en-US"/>
            </a:p>
          </p:txBody>
        </p:sp>
        <p:pic>
          <p:nvPicPr>
            <p:cNvPr id="2097213" name="图片 112" descr="plant"/>
            <p:cNvPicPr>
              <a:picLocks noChangeAspect="1"/>
            </p:cNvPicPr>
            <p:nvPr/>
          </p:nvPicPr>
          <p:blipFill>
            <a:blip r:embed="rId4"/>
            <a:stretch>
              <a:fillRect/>
            </a:stretch>
          </p:blipFill>
          <p:spPr>
            <a:xfrm>
              <a:off x="1020" y="6182"/>
              <a:ext cx="567" cy="567"/>
            </a:xfrm>
            <a:prstGeom prst="rect">
              <a:avLst/>
            </a:prstGeom>
          </p:spPr>
        </p:pic>
      </p:grpSp>
      <p:grpSp>
        <p:nvGrpSpPr>
          <p:cNvPr id="109" name="组合 123"/>
          <p:cNvGrpSpPr/>
          <p:nvPr/>
        </p:nvGrpSpPr>
        <p:grpSpPr>
          <a:xfrm>
            <a:off x="1094740" y="5358825"/>
            <a:ext cx="1409065" cy="411480"/>
            <a:chOff x="1020" y="7161"/>
            <a:chExt cx="2219" cy="648"/>
          </a:xfrm>
        </p:grpSpPr>
        <p:sp>
          <p:nvSpPr>
            <p:cNvPr id="1048948" name="圆角矩形 41"/>
            <p:cNvSpPr/>
            <p:nvPr/>
          </p:nvSpPr>
          <p:spPr>
            <a:xfrm>
              <a:off x="1752"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49" name="圆角矩形 42"/>
            <p:cNvSpPr/>
            <p:nvPr/>
          </p:nvSpPr>
          <p:spPr>
            <a:xfrm>
              <a:off x="1752"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0" name="圆角矩形 43"/>
            <p:cNvSpPr/>
            <p:nvPr/>
          </p:nvSpPr>
          <p:spPr>
            <a:xfrm>
              <a:off x="1752" y="766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1" name="圆角矩形 44"/>
            <p:cNvSpPr/>
            <p:nvPr/>
          </p:nvSpPr>
          <p:spPr>
            <a:xfrm>
              <a:off x="2147"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2" name="圆角矩形 55"/>
            <p:cNvSpPr/>
            <p:nvPr/>
          </p:nvSpPr>
          <p:spPr>
            <a:xfrm>
              <a:off x="2147"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3" name="文本框 63"/>
            <p:cNvSpPr txBox="1"/>
            <p:nvPr/>
          </p:nvSpPr>
          <p:spPr>
            <a:xfrm>
              <a:off x="2430" y="7185"/>
              <a:ext cx="809" cy="624"/>
            </a:xfrm>
            <a:prstGeom prst="rect">
              <a:avLst/>
            </a:prstGeom>
            <a:noFill/>
          </p:spPr>
          <p:txBody>
            <a:bodyPr wrap="square" rtlCol="0">
              <a:spAutoFit/>
            </a:bodyPr>
            <a:p>
              <a:pPr algn="ctr"/>
              <a:r>
                <a:rPr lang="zh-CN" altLang="en-US"/>
                <a:t>震</a:t>
              </a:r>
              <a:endParaRPr lang="zh-CN" altLang="en-US"/>
            </a:p>
          </p:txBody>
        </p:sp>
        <p:pic>
          <p:nvPicPr>
            <p:cNvPr id="2097214" name="图片 113" descr="thunder"/>
            <p:cNvPicPr>
              <a:picLocks noChangeAspect="1"/>
            </p:cNvPicPr>
            <p:nvPr/>
          </p:nvPicPr>
          <p:blipFill>
            <a:blip r:embed="rId5"/>
            <a:stretch>
              <a:fillRect/>
            </a:stretch>
          </p:blipFill>
          <p:spPr>
            <a:xfrm>
              <a:off x="1020" y="7185"/>
              <a:ext cx="567" cy="567"/>
            </a:xfrm>
            <a:prstGeom prst="rect">
              <a:avLst/>
            </a:prstGeom>
          </p:spPr>
        </p:pic>
      </p:grpSp>
      <p:grpSp>
        <p:nvGrpSpPr>
          <p:cNvPr id="110" name="组合 125"/>
          <p:cNvGrpSpPr/>
          <p:nvPr/>
        </p:nvGrpSpPr>
        <p:grpSpPr>
          <a:xfrm>
            <a:off x="1094740" y="4638645"/>
            <a:ext cx="1409065" cy="411480"/>
            <a:chOff x="1020" y="9193"/>
            <a:chExt cx="2219" cy="648"/>
          </a:xfrm>
        </p:grpSpPr>
        <p:sp>
          <p:nvSpPr>
            <p:cNvPr id="1048954" name="圆角矩形 50"/>
            <p:cNvSpPr/>
            <p:nvPr/>
          </p:nvSpPr>
          <p:spPr>
            <a:xfrm>
              <a:off x="1752"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5" name="圆角矩形 51"/>
            <p:cNvSpPr/>
            <p:nvPr/>
          </p:nvSpPr>
          <p:spPr>
            <a:xfrm>
              <a:off x="1752" y="944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6" name="圆角矩形 52"/>
            <p:cNvSpPr/>
            <p:nvPr/>
          </p:nvSpPr>
          <p:spPr>
            <a:xfrm>
              <a:off x="1752"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7" name="圆角矩形 53"/>
            <p:cNvSpPr/>
            <p:nvPr/>
          </p:nvSpPr>
          <p:spPr>
            <a:xfrm>
              <a:off x="2147"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8" name="圆角矩形 57"/>
            <p:cNvSpPr/>
            <p:nvPr/>
          </p:nvSpPr>
          <p:spPr>
            <a:xfrm>
              <a:off x="2147"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59" name="文本框 65"/>
            <p:cNvSpPr txBox="1"/>
            <p:nvPr/>
          </p:nvSpPr>
          <p:spPr>
            <a:xfrm>
              <a:off x="2430" y="9217"/>
              <a:ext cx="809" cy="624"/>
            </a:xfrm>
            <a:prstGeom prst="rect">
              <a:avLst/>
            </a:prstGeom>
            <a:noFill/>
          </p:spPr>
          <p:txBody>
            <a:bodyPr wrap="square" rtlCol="0">
              <a:spAutoFit/>
            </a:bodyPr>
            <a:p>
              <a:pPr algn="ctr"/>
              <a:r>
                <a:rPr lang="zh-CN" altLang="en-US"/>
                <a:t>坎</a:t>
              </a:r>
              <a:endParaRPr lang="zh-CN" altLang="en-US"/>
            </a:p>
          </p:txBody>
        </p:sp>
        <p:pic>
          <p:nvPicPr>
            <p:cNvPr id="2097215" name="图片 114" descr="water"/>
            <p:cNvPicPr>
              <a:picLocks noChangeAspect="1"/>
            </p:cNvPicPr>
            <p:nvPr/>
          </p:nvPicPr>
          <p:blipFill>
            <a:blip r:embed="rId6"/>
            <a:stretch>
              <a:fillRect/>
            </a:stretch>
          </p:blipFill>
          <p:spPr>
            <a:xfrm>
              <a:off x="1020" y="9217"/>
              <a:ext cx="567" cy="567"/>
            </a:xfrm>
            <a:prstGeom prst="rect">
              <a:avLst/>
            </a:prstGeom>
          </p:spPr>
        </p:pic>
      </p:grpSp>
      <p:grpSp>
        <p:nvGrpSpPr>
          <p:cNvPr id="111" name="组合 121"/>
          <p:cNvGrpSpPr/>
          <p:nvPr/>
        </p:nvGrpSpPr>
        <p:grpSpPr>
          <a:xfrm>
            <a:off x="1094740" y="1758825"/>
            <a:ext cx="1409065" cy="411480"/>
            <a:chOff x="1020" y="5129"/>
            <a:chExt cx="2219" cy="648"/>
          </a:xfrm>
        </p:grpSpPr>
        <p:sp>
          <p:nvSpPr>
            <p:cNvPr id="1048960" name="圆角矩形 25"/>
            <p:cNvSpPr/>
            <p:nvPr/>
          </p:nvSpPr>
          <p:spPr>
            <a:xfrm>
              <a:off x="1752" y="512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1" name="圆角矩形 26"/>
            <p:cNvSpPr/>
            <p:nvPr/>
          </p:nvSpPr>
          <p:spPr>
            <a:xfrm>
              <a:off x="1752" y="538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2" name="圆角矩形 27"/>
            <p:cNvSpPr/>
            <p:nvPr/>
          </p:nvSpPr>
          <p:spPr>
            <a:xfrm>
              <a:off x="1752"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3" name="圆角矩形 28"/>
            <p:cNvSpPr/>
            <p:nvPr/>
          </p:nvSpPr>
          <p:spPr>
            <a:xfrm>
              <a:off x="2147"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4" name="文本框 62"/>
            <p:cNvSpPr txBox="1"/>
            <p:nvPr/>
          </p:nvSpPr>
          <p:spPr>
            <a:xfrm>
              <a:off x="2430" y="5153"/>
              <a:ext cx="809" cy="624"/>
            </a:xfrm>
            <a:prstGeom prst="rect">
              <a:avLst/>
            </a:prstGeom>
            <a:noFill/>
          </p:spPr>
          <p:txBody>
            <a:bodyPr wrap="square" rtlCol="0">
              <a:spAutoFit/>
            </a:bodyPr>
            <a:p>
              <a:pPr algn="ctr"/>
              <a:r>
                <a:rPr lang="zh-CN" altLang="en-US"/>
                <a:t>巽</a:t>
              </a:r>
              <a:endParaRPr lang="zh-CN" altLang="en-US"/>
            </a:p>
          </p:txBody>
        </p:sp>
        <p:pic>
          <p:nvPicPr>
            <p:cNvPr id="2097216" name="图片 115" descr="wind"/>
            <p:cNvPicPr>
              <a:picLocks noChangeAspect="1"/>
            </p:cNvPicPr>
            <p:nvPr/>
          </p:nvPicPr>
          <p:blipFill>
            <a:blip r:embed="rId7"/>
            <a:stretch>
              <a:fillRect/>
            </a:stretch>
          </p:blipFill>
          <p:spPr>
            <a:xfrm>
              <a:off x="1020" y="5166"/>
              <a:ext cx="567" cy="567"/>
            </a:xfrm>
            <a:prstGeom prst="rect">
              <a:avLst/>
            </a:prstGeom>
          </p:spPr>
        </p:pic>
      </p:grpSp>
      <p:grpSp>
        <p:nvGrpSpPr>
          <p:cNvPr id="112" name="组合 119"/>
          <p:cNvGrpSpPr/>
          <p:nvPr/>
        </p:nvGrpSpPr>
        <p:grpSpPr>
          <a:xfrm>
            <a:off x="1094740" y="2478825"/>
            <a:ext cx="1409065" cy="411480"/>
            <a:chOff x="1020" y="3097"/>
            <a:chExt cx="2219" cy="648"/>
          </a:xfrm>
        </p:grpSpPr>
        <p:sp>
          <p:nvSpPr>
            <p:cNvPr id="1048965" name="圆角矩形 11"/>
            <p:cNvSpPr/>
            <p:nvPr/>
          </p:nvSpPr>
          <p:spPr>
            <a:xfrm>
              <a:off x="1752" y="309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6" name="圆角矩形 12"/>
            <p:cNvSpPr/>
            <p:nvPr/>
          </p:nvSpPr>
          <p:spPr>
            <a:xfrm>
              <a:off x="1752"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7" name="圆角矩形 13"/>
            <p:cNvSpPr/>
            <p:nvPr/>
          </p:nvSpPr>
          <p:spPr>
            <a:xfrm>
              <a:off x="1752" y="36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8" name="圆角矩形 14"/>
            <p:cNvSpPr/>
            <p:nvPr/>
          </p:nvSpPr>
          <p:spPr>
            <a:xfrm>
              <a:off x="2147"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69" name="文本框 59"/>
            <p:cNvSpPr txBox="1"/>
            <p:nvPr/>
          </p:nvSpPr>
          <p:spPr>
            <a:xfrm>
              <a:off x="2430" y="3121"/>
              <a:ext cx="809" cy="624"/>
            </a:xfrm>
            <a:prstGeom prst="rect">
              <a:avLst/>
            </a:prstGeom>
            <a:noFill/>
          </p:spPr>
          <p:txBody>
            <a:bodyPr wrap="square" rtlCol="0">
              <a:spAutoFit/>
            </a:bodyPr>
            <a:p>
              <a:pPr algn="ctr"/>
              <a:r>
                <a:rPr lang="zh-CN" altLang="en-US"/>
                <a:t>离</a:t>
              </a:r>
              <a:endParaRPr lang="zh-CN" altLang="en-US"/>
            </a:p>
          </p:txBody>
        </p:sp>
        <p:pic>
          <p:nvPicPr>
            <p:cNvPr id="2097217" name="图片 116" descr="fire"/>
            <p:cNvPicPr>
              <a:picLocks noChangeAspect="1"/>
            </p:cNvPicPr>
            <p:nvPr/>
          </p:nvPicPr>
          <p:blipFill>
            <a:blip r:embed="rId8"/>
            <a:stretch>
              <a:fillRect/>
            </a:stretch>
          </p:blipFill>
          <p:spPr>
            <a:xfrm>
              <a:off x="1020" y="3121"/>
              <a:ext cx="567" cy="567"/>
            </a:xfrm>
            <a:prstGeom prst="rect">
              <a:avLst/>
            </a:prstGeom>
          </p:spPr>
        </p:pic>
      </p:grpSp>
      <p:grpSp>
        <p:nvGrpSpPr>
          <p:cNvPr id="113" name="组合 124"/>
          <p:cNvGrpSpPr/>
          <p:nvPr/>
        </p:nvGrpSpPr>
        <p:grpSpPr>
          <a:xfrm>
            <a:off x="1094740" y="6080400"/>
            <a:ext cx="1409065" cy="411480"/>
            <a:chOff x="1020" y="8177"/>
            <a:chExt cx="2219" cy="648"/>
          </a:xfrm>
        </p:grpSpPr>
        <p:sp>
          <p:nvSpPr>
            <p:cNvPr id="1048970" name="圆角矩形 45"/>
            <p:cNvSpPr/>
            <p:nvPr/>
          </p:nvSpPr>
          <p:spPr>
            <a:xfrm>
              <a:off x="1752"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1" name="圆角矩形 46"/>
            <p:cNvSpPr/>
            <p:nvPr/>
          </p:nvSpPr>
          <p:spPr>
            <a:xfrm>
              <a:off x="1752"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2" name="圆角矩形 47"/>
            <p:cNvSpPr/>
            <p:nvPr/>
          </p:nvSpPr>
          <p:spPr>
            <a:xfrm>
              <a:off x="1752"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3" name="圆角矩形 48"/>
            <p:cNvSpPr/>
            <p:nvPr/>
          </p:nvSpPr>
          <p:spPr>
            <a:xfrm>
              <a:off x="2147"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4" name="圆角矩形 49"/>
            <p:cNvSpPr/>
            <p:nvPr/>
          </p:nvSpPr>
          <p:spPr>
            <a:xfrm>
              <a:off x="2147"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5" name="圆角矩形 56"/>
            <p:cNvSpPr/>
            <p:nvPr/>
          </p:nvSpPr>
          <p:spPr>
            <a:xfrm>
              <a:off x="2147"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6" name="文本框 64"/>
            <p:cNvSpPr txBox="1"/>
            <p:nvPr/>
          </p:nvSpPr>
          <p:spPr>
            <a:xfrm>
              <a:off x="2430" y="8201"/>
              <a:ext cx="809" cy="624"/>
            </a:xfrm>
            <a:prstGeom prst="rect">
              <a:avLst/>
            </a:prstGeom>
            <a:noFill/>
          </p:spPr>
          <p:txBody>
            <a:bodyPr wrap="square" rtlCol="0">
              <a:spAutoFit/>
            </a:bodyPr>
            <a:p>
              <a:pPr algn="ctr"/>
              <a:r>
                <a:rPr lang="zh-CN" altLang="en-US"/>
                <a:t>坤</a:t>
              </a:r>
              <a:endParaRPr lang="zh-CN" altLang="en-US"/>
            </a:p>
          </p:txBody>
        </p:sp>
        <p:pic>
          <p:nvPicPr>
            <p:cNvPr id="2097218" name="图片 117" descr="ground"/>
            <p:cNvPicPr>
              <a:picLocks noChangeAspect="1"/>
            </p:cNvPicPr>
            <p:nvPr/>
          </p:nvPicPr>
          <p:blipFill>
            <a:blip r:embed="rId9"/>
            <a:stretch>
              <a:fillRect/>
            </a:stretch>
          </p:blipFill>
          <p:spPr>
            <a:xfrm>
              <a:off x="1020" y="8201"/>
              <a:ext cx="567" cy="56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p:grpSp>
        <p:nvGrpSpPr>
          <p:cNvPr id="115" name="组合 118"/>
          <p:cNvGrpSpPr/>
          <p:nvPr/>
        </p:nvGrpSpPr>
        <p:grpSpPr>
          <a:xfrm>
            <a:off x="9340215" y="2402805"/>
            <a:ext cx="1409065" cy="411480"/>
            <a:chOff x="1020" y="2081"/>
            <a:chExt cx="2219" cy="648"/>
          </a:xfrm>
        </p:grpSpPr>
        <p:sp>
          <p:nvSpPr>
            <p:cNvPr id="1048977" name="圆角矩形 11"/>
            <p:cNvSpPr/>
            <p:nvPr/>
          </p:nvSpPr>
          <p:spPr>
            <a:xfrm>
              <a:off x="1752" y="208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8" name="圆角矩形 12"/>
            <p:cNvSpPr/>
            <p:nvPr/>
          </p:nvSpPr>
          <p:spPr>
            <a:xfrm>
              <a:off x="1752" y="233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79" name="圆角矩形 13"/>
            <p:cNvSpPr/>
            <p:nvPr/>
          </p:nvSpPr>
          <p:spPr>
            <a:xfrm>
              <a:off x="1752" y="258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0" name="文本框 58"/>
            <p:cNvSpPr txBox="1"/>
            <p:nvPr/>
          </p:nvSpPr>
          <p:spPr>
            <a:xfrm>
              <a:off x="2430" y="2105"/>
              <a:ext cx="809" cy="624"/>
            </a:xfrm>
            <a:prstGeom prst="rect">
              <a:avLst/>
            </a:prstGeom>
            <a:noFill/>
          </p:spPr>
          <p:txBody>
            <a:bodyPr wrap="square" rtlCol="0">
              <a:spAutoFit/>
            </a:bodyPr>
            <a:p>
              <a:pPr algn="ctr"/>
              <a:r>
                <a:rPr lang="zh-CN" altLang="en-US"/>
                <a:t>乾</a:t>
              </a:r>
              <a:endParaRPr lang="zh-CN" altLang="en-US"/>
            </a:p>
          </p:txBody>
        </p:sp>
        <p:pic>
          <p:nvPicPr>
            <p:cNvPr id="2097219" name="图片 110" descr="light"/>
            <p:cNvPicPr>
              <a:picLocks noChangeAspect="1"/>
            </p:cNvPicPr>
            <p:nvPr/>
          </p:nvPicPr>
          <p:blipFill>
            <a:blip r:embed="rId1"/>
            <a:stretch>
              <a:fillRect/>
            </a:stretch>
          </p:blipFill>
          <p:spPr>
            <a:xfrm>
              <a:off x="1020" y="2105"/>
              <a:ext cx="567" cy="567"/>
            </a:xfrm>
            <a:prstGeom prst="rect">
              <a:avLst/>
            </a:prstGeom>
          </p:spPr>
        </p:pic>
      </p:grpSp>
      <p:grpSp>
        <p:nvGrpSpPr>
          <p:cNvPr id="116" name="组合 120"/>
          <p:cNvGrpSpPr/>
          <p:nvPr/>
        </p:nvGrpSpPr>
        <p:grpSpPr>
          <a:xfrm>
            <a:off x="1094740" y="3198825"/>
            <a:ext cx="1409065" cy="411480"/>
            <a:chOff x="1020" y="4113"/>
            <a:chExt cx="2219" cy="648"/>
          </a:xfrm>
        </p:grpSpPr>
        <p:sp>
          <p:nvSpPr>
            <p:cNvPr id="1048981" name="圆角矩形 15"/>
            <p:cNvSpPr/>
            <p:nvPr/>
          </p:nvSpPr>
          <p:spPr>
            <a:xfrm>
              <a:off x="1752" y="411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2" name="圆角矩形 16"/>
            <p:cNvSpPr/>
            <p:nvPr/>
          </p:nvSpPr>
          <p:spPr>
            <a:xfrm>
              <a:off x="1752"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3" name="圆角矩形 17"/>
            <p:cNvSpPr/>
            <p:nvPr/>
          </p:nvSpPr>
          <p:spPr>
            <a:xfrm>
              <a:off x="1752"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4" name="圆角矩形 18"/>
            <p:cNvSpPr/>
            <p:nvPr/>
          </p:nvSpPr>
          <p:spPr>
            <a:xfrm>
              <a:off x="2147"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5" name="圆角矩形 19"/>
            <p:cNvSpPr/>
            <p:nvPr/>
          </p:nvSpPr>
          <p:spPr>
            <a:xfrm>
              <a:off x="2147"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6" name="文本框 60"/>
            <p:cNvSpPr txBox="1"/>
            <p:nvPr/>
          </p:nvSpPr>
          <p:spPr>
            <a:xfrm>
              <a:off x="2430" y="4137"/>
              <a:ext cx="809" cy="624"/>
            </a:xfrm>
            <a:prstGeom prst="rect">
              <a:avLst/>
            </a:prstGeom>
            <a:noFill/>
          </p:spPr>
          <p:txBody>
            <a:bodyPr wrap="square" rtlCol="0">
              <a:spAutoFit/>
            </a:bodyPr>
            <a:p>
              <a:pPr algn="ctr"/>
              <a:r>
                <a:rPr lang="zh-CN" altLang="en-US"/>
                <a:t>艮</a:t>
              </a:r>
              <a:endParaRPr lang="zh-CN" altLang="en-US"/>
            </a:p>
          </p:txBody>
        </p:sp>
        <p:pic>
          <p:nvPicPr>
            <p:cNvPr id="2097220" name="图片 111" descr="mountain"/>
            <p:cNvPicPr>
              <a:picLocks noChangeAspect="1"/>
            </p:cNvPicPr>
            <p:nvPr/>
          </p:nvPicPr>
          <p:blipFill>
            <a:blip r:embed="rId2"/>
            <a:stretch>
              <a:fillRect/>
            </a:stretch>
          </p:blipFill>
          <p:spPr>
            <a:xfrm>
              <a:off x="1020" y="4150"/>
              <a:ext cx="567" cy="567"/>
            </a:xfrm>
            <a:prstGeom prst="rect">
              <a:avLst/>
            </a:prstGeom>
          </p:spPr>
        </p:pic>
      </p:grpSp>
      <p:grpSp>
        <p:nvGrpSpPr>
          <p:cNvPr id="117" name="组合 122"/>
          <p:cNvGrpSpPr/>
          <p:nvPr/>
        </p:nvGrpSpPr>
        <p:grpSpPr>
          <a:xfrm>
            <a:off x="1094740" y="3918825"/>
            <a:ext cx="1409065" cy="411480"/>
            <a:chOff x="1020" y="6145"/>
            <a:chExt cx="2219" cy="648"/>
          </a:xfrm>
        </p:grpSpPr>
        <p:sp>
          <p:nvSpPr>
            <p:cNvPr id="1048987" name="圆角矩形 38"/>
            <p:cNvSpPr/>
            <p:nvPr/>
          </p:nvSpPr>
          <p:spPr>
            <a:xfrm>
              <a:off x="1752"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8" name="圆角矩形 39"/>
            <p:cNvSpPr/>
            <p:nvPr/>
          </p:nvSpPr>
          <p:spPr>
            <a:xfrm>
              <a:off x="1752" y="639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89" name="圆角矩形 40"/>
            <p:cNvSpPr/>
            <p:nvPr/>
          </p:nvSpPr>
          <p:spPr>
            <a:xfrm>
              <a:off x="1752" y="665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0" name="圆角矩形 54"/>
            <p:cNvSpPr/>
            <p:nvPr/>
          </p:nvSpPr>
          <p:spPr>
            <a:xfrm>
              <a:off x="2147"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1" name="文本框 61"/>
            <p:cNvSpPr txBox="1"/>
            <p:nvPr/>
          </p:nvSpPr>
          <p:spPr>
            <a:xfrm>
              <a:off x="2430" y="6169"/>
              <a:ext cx="809" cy="624"/>
            </a:xfrm>
            <a:prstGeom prst="rect">
              <a:avLst/>
            </a:prstGeom>
            <a:noFill/>
          </p:spPr>
          <p:txBody>
            <a:bodyPr wrap="square" rtlCol="0">
              <a:spAutoFit/>
            </a:bodyPr>
            <a:p>
              <a:pPr algn="ctr"/>
              <a:r>
                <a:rPr lang="zh-CN" altLang="en-US"/>
                <a:t>兑</a:t>
              </a:r>
              <a:endParaRPr lang="zh-CN" altLang="en-US"/>
            </a:p>
          </p:txBody>
        </p:sp>
        <p:pic>
          <p:nvPicPr>
            <p:cNvPr id="2097221" name="图片 112" descr="plant"/>
            <p:cNvPicPr>
              <a:picLocks noChangeAspect="1"/>
            </p:cNvPicPr>
            <p:nvPr/>
          </p:nvPicPr>
          <p:blipFill>
            <a:blip r:embed="rId3"/>
            <a:stretch>
              <a:fillRect/>
            </a:stretch>
          </p:blipFill>
          <p:spPr>
            <a:xfrm>
              <a:off x="1020" y="6182"/>
              <a:ext cx="567" cy="567"/>
            </a:xfrm>
            <a:prstGeom prst="rect">
              <a:avLst/>
            </a:prstGeom>
          </p:spPr>
        </p:pic>
      </p:grpSp>
      <p:grpSp>
        <p:nvGrpSpPr>
          <p:cNvPr id="118" name="组合 123"/>
          <p:cNvGrpSpPr/>
          <p:nvPr/>
        </p:nvGrpSpPr>
        <p:grpSpPr>
          <a:xfrm>
            <a:off x="1094740" y="5358825"/>
            <a:ext cx="1409065" cy="411480"/>
            <a:chOff x="1020" y="7161"/>
            <a:chExt cx="2219" cy="648"/>
          </a:xfrm>
        </p:grpSpPr>
        <p:sp>
          <p:nvSpPr>
            <p:cNvPr id="1048992" name="圆角矩形 41"/>
            <p:cNvSpPr/>
            <p:nvPr/>
          </p:nvSpPr>
          <p:spPr>
            <a:xfrm>
              <a:off x="1752"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3" name="圆角矩形 42"/>
            <p:cNvSpPr/>
            <p:nvPr/>
          </p:nvSpPr>
          <p:spPr>
            <a:xfrm>
              <a:off x="1752"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4" name="圆角矩形 43"/>
            <p:cNvSpPr/>
            <p:nvPr/>
          </p:nvSpPr>
          <p:spPr>
            <a:xfrm>
              <a:off x="1752" y="766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5" name="圆角矩形 44"/>
            <p:cNvSpPr/>
            <p:nvPr/>
          </p:nvSpPr>
          <p:spPr>
            <a:xfrm>
              <a:off x="2147"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6" name="圆角矩形 55"/>
            <p:cNvSpPr/>
            <p:nvPr/>
          </p:nvSpPr>
          <p:spPr>
            <a:xfrm>
              <a:off x="2147"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7" name="文本框 63"/>
            <p:cNvSpPr txBox="1"/>
            <p:nvPr/>
          </p:nvSpPr>
          <p:spPr>
            <a:xfrm>
              <a:off x="2430" y="7185"/>
              <a:ext cx="809" cy="624"/>
            </a:xfrm>
            <a:prstGeom prst="rect">
              <a:avLst/>
            </a:prstGeom>
            <a:noFill/>
          </p:spPr>
          <p:txBody>
            <a:bodyPr wrap="square" rtlCol="0">
              <a:spAutoFit/>
            </a:bodyPr>
            <a:p>
              <a:pPr algn="ctr"/>
              <a:r>
                <a:rPr lang="zh-CN" altLang="en-US"/>
                <a:t>震</a:t>
              </a:r>
              <a:endParaRPr lang="zh-CN" altLang="en-US"/>
            </a:p>
          </p:txBody>
        </p:sp>
        <p:pic>
          <p:nvPicPr>
            <p:cNvPr id="2097222" name="图片 113" descr="thunder"/>
            <p:cNvPicPr>
              <a:picLocks noChangeAspect="1"/>
            </p:cNvPicPr>
            <p:nvPr/>
          </p:nvPicPr>
          <p:blipFill>
            <a:blip r:embed="rId4"/>
            <a:stretch>
              <a:fillRect/>
            </a:stretch>
          </p:blipFill>
          <p:spPr>
            <a:xfrm>
              <a:off x="1020" y="7185"/>
              <a:ext cx="567" cy="567"/>
            </a:xfrm>
            <a:prstGeom prst="rect">
              <a:avLst/>
            </a:prstGeom>
          </p:spPr>
        </p:pic>
      </p:grpSp>
      <p:grpSp>
        <p:nvGrpSpPr>
          <p:cNvPr id="119" name="组合 125"/>
          <p:cNvGrpSpPr/>
          <p:nvPr/>
        </p:nvGrpSpPr>
        <p:grpSpPr>
          <a:xfrm>
            <a:off x="1094740" y="4638645"/>
            <a:ext cx="1409065" cy="411480"/>
            <a:chOff x="1020" y="9193"/>
            <a:chExt cx="2219" cy="648"/>
          </a:xfrm>
        </p:grpSpPr>
        <p:sp>
          <p:nvSpPr>
            <p:cNvPr id="1048998" name="圆角矩形 50"/>
            <p:cNvSpPr/>
            <p:nvPr/>
          </p:nvSpPr>
          <p:spPr>
            <a:xfrm>
              <a:off x="1752"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999" name="圆角矩形 51"/>
            <p:cNvSpPr/>
            <p:nvPr/>
          </p:nvSpPr>
          <p:spPr>
            <a:xfrm>
              <a:off x="1752" y="944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0" name="圆角矩形 52"/>
            <p:cNvSpPr/>
            <p:nvPr/>
          </p:nvSpPr>
          <p:spPr>
            <a:xfrm>
              <a:off x="1752"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1" name="圆角矩形 53"/>
            <p:cNvSpPr/>
            <p:nvPr/>
          </p:nvSpPr>
          <p:spPr>
            <a:xfrm>
              <a:off x="2147"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2" name="圆角矩形 57"/>
            <p:cNvSpPr/>
            <p:nvPr/>
          </p:nvSpPr>
          <p:spPr>
            <a:xfrm>
              <a:off x="2147"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3" name="文本框 65"/>
            <p:cNvSpPr txBox="1"/>
            <p:nvPr/>
          </p:nvSpPr>
          <p:spPr>
            <a:xfrm>
              <a:off x="2430" y="9217"/>
              <a:ext cx="809" cy="624"/>
            </a:xfrm>
            <a:prstGeom prst="rect">
              <a:avLst/>
            </a:prstGeom>
            <a:noFill/>
          </p:spPr>
          <p:txBody>
            <a:bodyPr wrap="square" rtlCol="0">
              <a:spAutoFit/>
            </a:bodyPr>
            <a:p>
              <a:pPr algn="ctr"/>
              <a:r>
                <a:rPr lang="zh-CN" altLang="en-US"/>
                <a:t>坎</a:t>
              </a:r>
              <a:endParaRPr lang="zh-CN" altLang="en-US"/>
            </a:p>
          </p:txBody>
        </p:sp>
        <p:pic>
          <p:nvPicPr>
            <p:cNvPr id="2097223" name="图片 114" descr="water"/>
            <p:cNvPicPr>
              <a:picLocks noChangeAspect="1"/>
            </p:cNvPicPr>
            <p:nvPr/>
          </p:nvPicPr>
          <p:blipFill>
            <a:blip r:embed="rId5"/>
            <a:stretch>
              <a:fillRect/>
            </a:stretch>
          </p:blipFill>
          <p:spPr>
            <a:xfrm>
              <a:off x="1020" y="9217"/>
              <a:ext cx="567" cy="567"/>
            </a:xfrm>
            <a:prstGeom prst="rect">
              <a:avLst/>
            </a:prstGeom>
          </p:spPr>
        </p:pic>
      </p:grpSp>
      <p:grpSp>
        <p:nvGrpSpPr>
          <p:cNvPr id="120" name="组合 121"/>
          <p:cNvGrpSpPr/>
          <p:nvPr/>
        </p:nvGrpSpPr>
        <p:grpSpPr>
          <a:xfrm>
            <a:off x="1094740" y="1758825"/>
            <a:ext cx="1409065" cy="411480"/>
            <a:chOff x="1020" y="5129"/>
            <a:chExt cx="2219" cy="648"/>
          </a:xfrm>
        </p:grpSpPr>
        <p:sp>
          <p:nvSpPr>
            <p:cNvPr id="1049004" name="圆角矩形 25"/>
            <p:cNvSpPr/>
            <p:nvPr/>
          </p:nvSpPr>
          <p:spPr>
            <a:xfrm>
              <a:off x="1752" y="512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5" name="圆角矩形 26"/>
            <p:cNvSpPr/>
            <p:nvPr/>
          </p:nvSpPr>
          <p:spPr>
            <a:xfrm>
              <a:off x="1752" y="538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6" name="圆角矩形 27"/>
            <p:cNvSpPr/>
            <p:nvPr/>
          </p:nvSpPr>
          <p:spPr>
            <a:xfrm>
              <a:off x="1752"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7" name="圆角矩形 28"/>
            <p:cNvSpPr/>
            <p:nvPr/>
          </p:nvSpPr>
          <p:spPr>
            <a:xfrm>
              <a:off x="2147"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08" name="文本框 62"/>
            <p:cNvSpPr txBox="1"/>
            <p:nvPr/>
          </p:nvSpPr>
          <p:spPr>
            <a:xfrm>
              <a:off x="2430" y="5153"/>
              <a:ext cx="809" cy="624"/>
            </a:xfrm>
            <a:prstGeom prst="rect">
              <a:avLst/>
            </a:prstGeom>
            <a:noFill/>
          </p:spPr>
          <p:txBody>
            <a:bodyPr wrap="square" rtlCol="0">
              <a:spAutoFit/>
            </a:bodyPr>
            <a:p>
              <a:pPr algn="ctr"/>
              <a:r>
                <a:rPr lang="zh-CN" altLang="en-US"/>
                <a:t>巽</a:t>
              </a:r>
              <a:endParaRPr lang="zh-CN" altLang="en-US"/>
            </a:p>
          </p:txBody>
        </p:sp>
        <p:pic>
          <p:nvPicPr>
            <p:cNvPr id="2097224" name="图片 115" descr="wind"/>
            <p:cNvPicPr>
              <a:picLocks noChangeAspect="1"/>
            </p:cNvPicPr>
            <p:nvPr/>
          </p:nvPicPr>
          <p:blipFill>
            <a:blip r:embed="rId6"/>
            <a:stretch>
              <a:fillRect/>
            </a:stretch>
          </p:blipFill>
          <p:spPr>
            <a:xfrm>
              <a:off x="1020" y="5166"/>
              <a:ext cx="567" cy="567"/>
            </a:xfrm>
            <a:prstGeom prst="rect">
              <a:avLst/>
            </a:prstGeom>
          </p:spPr>
        </p:pic>
      </p:grpSp>
      <p:grpSp>
        <p:nvGrpSpPr>
          <p:cNvPr id="121" name="组合 119"/>
          <p:cNvGrpSpPr/>
          <p:nvPr/>
        </p:nvGrpSpPr>
        <p:grpSpPr>
          <a:xfrm>
            <a:off x="1094740" y="2478825"/>
            <a:ext cx="1409065" cy="411480"/>
            <a:chOff x="1020" y="3097"/>
            <a:chExt cx="2219" cy="648"/>
          </a:xfrm>
        </p:grpSpPr>
        <p:sp>
          <p:nvSpPr>
            <p:cNvPr id="1049009" name="圆角矩形 14"/>
            <p:cNvSpPr/>
            <p:nvPr/>
          </p:nvSpPr>
          <p:spPr>
            <a:xfrm>
              <a:off x="1752" y="309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0" name="圆角矩形 20"/>
            <p:cNvSpPr/>
            <p:nvPr/>
          </p:nvSpPr>
          <p:spPr>
            <a:xfrm>
              <a:off x="1752"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1" name="圆角矩形 21"/>
            <p:cNvSpPr/>
            <p:nvPr/>
          </p:nvSpPr>
          <p:spPr>
            <a:xfrm>
              <a:off x="1752" y="36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2" name="圆角矩形 22"/>
            <p:cNvSpPr/>
            <p:nvPr/>
          </p:nvSpPr>
          <p:spPr>
            <a:xfrm>
              <a:off x="2147"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3" name="文本框 59"/>
            <p:cNvSpPr txBox="1"/>
            <p:nvPr/>
          </p:nvSpPr>
          <p:spPr>
            <a:xfrm>
              <a:off x="2430" y="3121"/>
              <a:ext cx="809" cy="624"/>
            </a:xfrm>
            <a:prstGeom prst="rect">
              <a:avLst/>
            </a:prstGeom>
            <a:noFill/>
          </p:spPr>
          <p:txBody>
            <a:bodyPr wrap="square" rtlCol="0">
              <a:spAutoFit/>
            </a:bodyPr>
            <a:p>
              <a:pPr algn="ctr"/>
              <a:r>
                <a:rPr lang="zh-CN" altLang="en-US"/>
                <a:t>离</a:t>
              </a:r>
              <a:endParaRPr lang="zh-CN" altLang="en-US"/>
            </a:p>
          </p:txBody>
        </p:sp>
        <p:pic>
          <p:nvPicPr>
            <p:cNvPr id="2097225" name="图片 116" descr="fire"/>
            <p:cNvPicPr>
              <a:picLocks noChangeAspect="1"/>
            </p:cNvPicPr>
            <p:nvPr/>
          </p:nvPicPr>
          <p:blipFill>
            <a:blip r:embed="rId7"/>
            <a:stretch>
              <a:fillRect/>
            </a:stretch>
          </p:blipFill>
          <p:spPr>
            <a:xfrm>
              <a:off x="1020" y="3121"/>
              <a:ext cx="567" cy="567"/>
            </a:xfrm>
            <a:prstGeom prst="rect">
              <a:avLst/>
            </a:prstGeom>
          </p:spPr>
        </p:pic>
      </p:grpSp>
      <p:grpSp>
        <p:nvGrpSpPr>
          <p:cNvPr id="122" name="组合 124"/>
          <p:cNvGrpSpPr/>
          <p:nvPr/>
        </p:nvGrpSpPr>
        <p:grpSpPr>
          <a:xfrm>
            <a:off x="1094740" y="6080400"/>
            <a:ext cx="1409065" cy="411480"/>
            <a:chOff x="1020" y="8177"/>
            <a:chExt cx="2219" cy="648"/>
          </a:xfrm>
        </p:grpSpPr>
        <p:sp>
          <p:nvSpPr>
            <p:cNvPr id="1049014" name="圆角矩形 45"/>
            <p:cNvSpPr/>
            <p:nvPr/>
          </p:nvSpPr>
          <p:spPr>
            <a:xfrm>
              <a:off x="1752"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5" name="圆角矩形 46"/>
            <p:cNvSpPr/>
            <p:nvPr/>
          </p:nvSpPr>
          <p:spPr>
            <a:xfrm>
              <a:off x="1752"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6" name="圆角矩形 47"/>
            <p:cNvSpPr/>
            <p:nvPr/>
          </p:nvSpPr>
          <p:spPr>
            <a:xfrm>
              <a:off x="1752"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7" name="圆角矩形 48"/>
            <p:cNvSpPr/>
            <p:nvPr/>
          </p:nvSpPr>
          <p:spPr>
            <a:xfrm>
              <a:off x="2147"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8" name="圆角矩形 49"/>
            <p:cNvSpPr/>
            <p:nvPr/>
          </p:nvSpPr>
          <p:spPr>
            <a:xfrm>
              <a:off x="2147"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19" name="圆角矩形 56"/>
            <p:cNvSpPr/>
            <p:nvPr/>
          </p:nvSpPr>
          <p:spPr>
            <a:xfrm>
              <a:off x="2147"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9020" name="文本框 64"/>
            <p:cNvSpPr txBox="1"/>
            <p:nvPr/>
          </p:nvSpPr>
          <p:spPr>
            <a:xfrm>
              <a:off x="2430" y="8201"/>
              <a:ext cx="809" cy="624"/>
            </a:xfrm>
            <a:prstGeom prst="rect">
              <a:avLst/>
            </a:prstGeom>
            <a:noFill/>
          </p:spPr>
          <p:txBody>
            <a:bodyPr wrap="square" rtlCol="0">
              <a:spAutoFit/>
            </a:bodyPr>
            <a:p>
              <a:pPr algn="ctr"/>
              <a:r>
                <a:rPr lang="zh-CN" altLang="en-US"/>
                <a:t>坤</a:t>
              </a:r>
              <a:endParaRPr lang="zh-CN" altLang="en-US"/>
            </a:p>
          </p:txBody>
        </p:sp>
        <p:pic>
          <p:nvPicPr>
            <p:cNvPr id="2097226" name="图片 117" descr="ground"/>
            <p:cNvPicPr>
              <a:picLocks noChangeAspect="1"/>
            </p:cNvPicPr>
            <p:nvPr/>
          </p:nvPicPr>
          <p:blipFill>
            <a:blip r:embed="rId8"/>
            <a:stretch>
              <a:fillRect/>
            </a:stretch>
          </p:blipFill>
          <p:spPr>
            <a:xfrm>
              <a:off x="1020" y="8201"/>
              <a:ext cx="567" cy="567"/>
            </a:xfrm>
            <a:prstGeom prst="rect">
              <a:avLst/>
            </a:prstGeom>
          </p:spPr>
        </p:pic>
      </p:grpSp>
      <p:sp>
        <p:nvSpPr>
          <p:cNvPr id="1049021" name="文本框 87"/>
          <p:cNvSpPr txBox="1"/>
          <p:nvPr/>
        </p:nvSpPr>
        <p:spPr>
          <a:xfrm>
            <a:off x="5933440" y="1645286"/>
            <a:ext cx="1026795" cy="624839"/>
          </a:xfrm>
          <a:prstGeom prst="rect">
            <a:avLst/>
          </a:prstGeom>
          <a:noFill/>
        </p:spPr>
        <p:txBody>
          <a:bodyPr wrap="square" rtlCol="0" anchor="ctr" anchorCtr="0">
            <a:spAutoFit/>
          </a:bodyPr>
          <a:p>
            <a:pPr algn="ctr"/>
            <a:r>
              <a:rPr lang="zh-CN" altLang="en-US" sz="3200"/>
              <a:t>水</a:t>
            </a:r>
            <a:endParaRPr lang="zh-CN" altLang="en-US" sz="3200"/>
          </a:p>
        </p:txBody>
      </p:sp>
      <p:sp>
        <p:nvSpPr>
          <p:cNvPr id="1049022" name="文本框 88"/>
          <p:cNvSpPr txBox="1"/>
          <p:nvPr/>
        </p:nvSpPr>
        <p:spPr>
          <a:xfrm>
            <a:off x="3879850" y="2841626"/>
            <a:ext cx="1026795" cy="624839"/>
          </a:xfrm>
          <a:prstGeom prst="rect">
            <a:avLst/>
          </a:prstGeom>
          <a:noFill/>
        </p:spPr>
        <p:txBody>
          <a:bodyPr wrap="square" rtlCol="0" anchor="ctr" anchorCtr="0">
            <a:spAutoFit/>
          </a:bodyPr>
          <a:p>
            <a:pPr algn="ctr"/>
            <a:r>
              <a:rPr lang="zh-CN" altLang="en-US" sz="3200"/>
              <a:t>木</a:t>
            </a:r>
            <a:endParaRPr lang="zh-CN" altLang="en-US" sz="3200"/>
          </a:p>
        </p:txBody>
      </p:sp>
      <p:sp>
        <p:nvSpPr>
          <p:cNvPr id="1049023" name="文本框 89"/>
          <p:cNvSpPr txBox="1"/>
          <p:nvPr/>
        </p:nvSpPr>
        <p:spPr>
          <a:xfrm>
            <a:off x="7987030" y="2841626"/>
            <a:ext cx="1026795" cy="624839"/>
          </a:xfrm>
          <a:prstGeom prst="rect">
            <a:avLst/>
          </a:prstGeom>
          <a:noFill/>
        </p:spPr>
        <p:txBody>
          <a:bodyPr wrap="square" rtlCol="0" anchor="ctr" anchorCtr="0">
            <a:spAutoFit/>
          </a:bodyPr>
          <a:p>
            <a:pPr algn="ctr"/>
            <a:r>
              <a:rPr lang="zh-CN" altLang="en-US" sz="3200"/>
              <a:t>金</a:t>
            </a:r>
            <a:endParaRPr lang="zh-CN" altLang="en-US" sz="3200"/>
          </a:p>
        </p:txBody>
      </p:sp>
      <p:sp>
        <p:nvSpPr>
          <p:cNvPr id="1049024" name="文本框 90"/>
          <p:cNvSpPr txBox="1"/>
          <p:nvPr/>
        </p:nvSpPr>
        <p:spPr>
          <a:xfrm>
            <a:off x="4906645" y="4855211"/>
            <a:ext cx="1026795" cy="624839"/>
          </a:xfrm>
          <a:prstGeom prst="rect">
            <a:avLst/>
          </a:prstGeom>
          <a:noFill/>
        </p:spPr>
        <p:txBody>
          <a:bodyPr wrap="square" rtlCol="0" anchor="ctr" anchorCtr="0">
            <a:spAutoFit/>
          </a:bodyPr>
          <a:p>
            <a:pPr algn="ctr"/>
            <a:r>
              <a:rPr lang="zh-CN" altLang="en-US" sz="3200"/>
              <a:t>火</a:t>
            </a:r>
            <a:endParaRPr lang="zh-CN" altLang="en-US" sz="3200"/>
          </a:p>
        </p:txBody>
      </p:sp>
      <p:sp>
        <p:nvSpPr>
          <p:cNvPr id="1049025" name="文本框 91"/>
          <p:cNvSpPr txBox="1"/>
          <p:nvPr/>
        </p:nvSpPr>
        <p:spPr>
          <a:xfrm>
            <a:off x="6960235" y="4855211"/>
            <a:ext cx="1026795" cy="624839"/>
          </a:xfrm>
          <a:prstGeom prst="rect">
            <a:avLst/>
          </a:prstGeom>
          <a:noFill/>
        </p:spPr>
        <p:txBody>
          <a:bodyPr wrap="square" rtlCol="0" anchor="ctr" anchorCtr="0">
            <a:spAutoFit/>
          </a:bodyPr>
          <a:p>
            <a:pPr algn="ctr"/>
            <a:r>
              <a:rPr lang="zh-CN" altLang="en-US" sz="3200"/>
              <a:t>土</a:t>
            </a:r>
            <a:endParaRPr lang="zh-CN" altLang="en-US" sz="3200"/>
          </a:p>
        </p:txBody>
      </p:sp>
      <p:cxnSp>
        <p:nvCxnSpPr>
          <p:cNvPr id="3145775" name="直接箭头连接符 93"/>
          <p:cNvCxnSpPr>
            <a:stCxn id="1049021" idx="1"/>
            <a:endCxn id="1049022" idx="0"/>
          </p:cNvCxnSpPr>
          <p:nvPr/>
        </p:nvCxnSpPr>
        <p:spPr>
          <a:xfrm flipH="1">
            <a:off x="4393565" y="1957705"/>
            <a:ext cx="1539875" cy="9048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76" name="直接箭头连接符 94"/>
          <p:cNvCxnSpPr>
            <a:stCxn id="1049022" idx="3"/>
            <a:endCxn id="1049023" idx="1"/>
          </p:cNvCxnSpPr>
          <p:nvPr/>
        </p:nvCxnSpPr>
        <p:spPr>
          <a:xfrm>
            <a:off x="4906645" y="3154045"/>
            <a:ext cx="308038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77" name="直接箭头连接符 95"/>
          <p:cNvCxnSpPr/>
          <p:nvPr/>
        </p:nvCxnSpPr>
        <p:spPr>
          <a:xfrm flipH="1" flipV="1">
            <a:off x="4906645" y="3338195"/>
            <a:ext cx="2187575" cy="16071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78" name="直接箭头连接符 96"/>
          <p:cNvCxnSpPr/>
          <p:nvPr/>
        </p:nvCxnSpPr>
        <p:spPr>
          <a:xfrm flipV="1">
            <a:off x="5734050" y="3300095"/>
            <a:ext cx="2367915" cy="16929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79" name="直接箭头连接符 100"/>
          <p:cNvCxnSpPr>
            <a:stCxn id="1049022" idx="2"/>
            <a:endCxn id="1049024" idx="0"/>
          </p:cNvCxnSpPr>
          <p:nvPr/>
        </p:nvCxnSpPr>
        <p:spPr>
          <a:xfrm>
            <a:off x="4393565" y="3446145"/>
            <a:ext cx="1026795" cy="14300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0" name="直接箭头连接符 101"/>
          <p:cNvCxnSpPr>
            <a:stCxn id="1049024" idx="3"/>
            <a:endCxn id="1049025" idx="1"/>
          </p:cNvCxnSpPr>
          <p:nvPr/>
        </p:nvCxnSpPr>
        <p:spPr>
          <a:xfrm>
            <a:off x="5933440" y="5168265"/>
            <a:ext cx="102679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1" name="直接箭头连接符 102"/>
          <p:cNvCxnSpPr>
            <a:stCxn id="1049025" idx="0"/>
            <a:endCxn id="1049023" idx="2"/>
          </p:cNvCxnSpPr>
          <p:nvPr/>
        </p:nvCxnSpPr>
        <p:spPr>
          <a:xfrm flipV="1">
            <a:off x="7473950" y="3446145"/>
            <a:ext cx="1026795" cy="14300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2" name="直接箭头连接符 103"/>
          <p:cNvCxnSpPr>
            <a:stCxn id="1049023" idx="0"/>
            <a:endCxn id="1049021" idx="3"/>
          </p:cNvCxnSpPr>
          <p:nvPr/>
        </p:nvCxnSpPr>
        <p:spPr>
          <a:xfrm flipH="1" flipV="1">
            <a:off x="6960235" y="1957705"/>
            <a:ext cx="1540510" cy="9048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3" name="直接箭头连接符 104"/>
          <p:cNvCxnSpPr/>
          <p:nvPr/>
        </p:nvCxnSpPr>
        <p:spPr>
          <a:xfrm>
            <a:off x="6590030" y="2311400"/>
            <a:ext cx="684530" cy="25577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4" name="直接箭头连接符 105"/>
          <p:cNvCxnSpPr/>
          <p:nvPr/>
        </p:nvCxnSpPr>
        <p:spPr>
          <a:xfrm flipV="1">
            <a:off x="5600700" y="2273300"/>
            <a:ext cx="694055" cy="25958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49026" name="椭圆 106"/>
          <p:cNvSpPr/>
          <p:nvPr/>
        </p:nvSpPr>
        <p:spPr>
          <a:xfrm>
            <a:off x="6276340" y="2961640"/>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27" name="椭圆 107"/>
          <p:cNvSpPr/>
          <p:nvPr/>
        </p:nvSpPr>
        <p:spPr>
          <a:xfrm>
            <a:off x="5791200" y="343344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28" name="椭圆 108"/>
          <p:cNvSpPr/>
          <p:nvPr/>
        </p:nvSpPr>
        <p:spPr>
          <a:xfrm>
            <a:off x="6780530" y="344614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29" name="椭圆 109"/>
          <p:cNvSpPr/>
          <p:nvPr/>
        </p:nvSpPr>
        <p:spPr>
          <a:xfrm>
            <a:off x="5981065" y="407987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30" name="椭圆 126"/>
          <p:cNvSpPr/>
          <p:nvPr/>
        </p:nvSpPr>
        <p:spPr>
          <a:xfrm>
            <a:off x="6646545" y="407987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31" name="椭圆 128"/>
          <p:cNvSpPr/>
          <p:nvPr/>
        </p:nvSpPr>
        <p:spPr>
          <a:xfrm>
            <a:off x="7787640" y="412242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049032" name="椭圆 129"/>
          <p:cNvSpPr/>
          <p:nvPr/>
        </p:nvSpPr>
        <p:spPr>
          <a:xfrm>
            <a:off x="6276340" y="5022215"/>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049033" name="椭圆 130"/>
          <p:cNvSpPr/>
          <p:nvPr/>
        </p:nvSpPr>
        <p:spPr>
          <a:xfrm>
            <a:off x="7473950" y="227330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049034" name="椭圆 131"/>
          <p:cNvSpPr/>
          <p:nvPr/>
        </p:nvSpPr>
        <p:spPr>
          <a:xfrm>
            <a:off x="4906645" y="4156075"/>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049035" name="椭圆 132"/>
          <p:cNvSpPr/>
          <p:nvPr/>
        </p:nvSpPr>
        <p:spPr>
          <a:xfrm>
            <a:off x="5006975" y="227330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p:cxnSp>
        <p:nvCxnSpPr>
          <p:cNvPr id="3145776" name="直接箭头连接符 94"/>
          <p:cNvCxnSpPr>
            <a:stCxn id="5" idx="3"/>
            <a:endCxn id="7" idx="1"/>
          </p:cNvCxnSpPr>
          <p:nvPr/>
        </p:nvCxnSpPr>
        <p:spPr>
          <a:xfrm>
            <a:off x="3657600" y="1837055"/>
            <a:ext cx="99187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77" name="直接箭头连接符 95"/>
          <p:cNvCxnSpPr>
            <a:stCxn id="7" idx="2"/>
            <a:endCxn id="6" idx="3"/>
          </p:cNvCxnSpPr>
          <p:nvPr/>
        </p:nvCxnSpPr>
        <p:spPr>
          <a:xfrm flipH="1">
            <a:off x="4743450" y="2376805"/>
            <a:ext cx="446405" cy="53975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145784" name="直接箭头连接符 105"/>
          <p:cNvCxnSpPr>
            <a:stCxn id="6" idx="1"/>
            <a:endCxn id="5" idx="2"/>
          </p:cNvCxnSpPr>
          <p:nvPr/>
        </p:nvCxnSpPr>
        <p:spPr>
          <a:xfrm flipH="1" flipV="1">
            <a:off x="3117850" y="2376805"/>
            <a:ext cx="545465" cy="53975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49026" name="椭圆 106"/>
          <p:cNvSpPr/>
          <p:nvPr/>
        </p:nvSpPr>
        <p:spPr>
          <a:xfrm>
            <a:off x="3996690" y="1678940"/>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27" name="椭圆 107"/>
          <p:cNvSpPr/>
          <p:nvPr/>
        </p:nvSpPr>
        <p:spPr>
          <a:xfrm>
            <a:off x="4859020" y="253555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49029" name="椭圆 109"/>
          <p:cNvSpPr/>
          <p:nvPr/>
        </p:nvSpPr>
        <p:spPr>
          <a:xfrm>
            <a:off x="3234055" y="253555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pic>
        <p:nvPicPr>
          <p:cNvPr id="2" name="图片 1" descr="d3355942e0f03277f417ddb5221c68b3770ebb12.png@1320w_1320h"/>
          <p:cNvPicPr>
            <a:picLocks noChangeAspect="1"/>
          </p:cNvPicPr>
          <p:nvPr/>
        </p:nvPicPr>
        <p:blipFill>
          <a:blip r:embed="rId1"/>
          <a:stretch>
            <a:fillRect/>
          </a:stretch>
        </p:blipFill>
        <p:spPr>
          <a:xfrm>
            <a:off x="6170295" y="1769110"/>
            <a:ext cx="1080000" cy="1080000"/>
          </a:xfrm>
          <a:prstGeom prst="rect">
            <a:avLst/>
          </a:prstGeom>
        </p:spPr>
      </p:pic>
      <p:pic>
        <p:nvPicPr>
          <p:cNvPr id="5" name="图片 4" descr="14069033c83b26c6bdfb43a1a513925962c4fc14.png@1320w_1320h"/>
          <p:cNvPicPr>
            <a:picLocks noChangeAspect="1"/>
          </p:cNvPicPr>
          <p:nvPr/>
        </p:nvPicPr>
        <p:blipFill>
          <a:blip r:embed="rId2"/>
          <a:stretch>
            <a:fillRect/>
          </a:stretch>
        </p:blipFill>
        <p:spPr>
          <a:xfrm>
            <a:off x="2577465" y="1296670"/>
            <a:ext cx="1080000" cy="1080000"/>
          </a:xfrm>
          <a:prstGeom prst="rect">
            <a:avLst/>
          </a:prstGeom>
        </p:spPr>
      </p:pic>
      <p:pic>
        <p:nvPicPr>
          <p:cNvPr id="6" name="图片 5" descr="792c15ce6cceeaaa45834a2d3fbc29eeefe85eb3.png@1320w_1320h"/>
          <p:cNvPicPr>
            <a:picLocks noChangeAspect="1"/>
          </p:cNvPicPr>
          <p:nvPr/>
        </p:nvPicPr>
        <p:blipFill>
          <a:blip r:embed="rId3"/>
          <a:stretch>
            <a:fillRect/>
          </a:stretch>
        </p:blipFill>
        <p:spPr>
          <a:xfrm>
            <a:off x="3663315" y="2376170"/>
            <a:ext cx="1080000" cy="1080000"/>
          </a:xfrm>
          <a:prstGeom prst="rect">
            <a:avLst/>
          </a:prstGeom>
        </p:spPr>
      </p:pic>
      <p:pic>
        <p:nvPicPr>
          <p:cNvPr id="7" name="图片 6" descr="21892df3afb5523732b02d6cbedc75f6270a0efa.png@1320w_1320h"/>
          <p:cNvPicPr>
            <a:picLocks noChangeAspect="1"/>
          </p:cNvPicPr>
          <p:nvPr/>
        </p:nvPicPr>
        <p:blipFill>
          <a:blip r:embed="rId4"/>
          <a:stretch>
            <a:fillRect/>
          </a:stretch>
        </p:blipFill>
        <p:spPr>
          <a:xfrm>
            <a:off x="4649470" y="1296670"/>
            <a:ext cx="1080000" cy="1080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p:sp>
        <p:nvSpPr>
          <p:cNvPr id="1048596" name="标题 1"/>
          <p:cNvSpPr>
            <a:spLocks noGrp="1"/>
          </p:cNvSpPr>
          <p:nvPr>
            <p:ph type="title"/>
          </p:nvPr>
        </p:nvSpPr>
        <p:spPr/>
        <p:txBody>
          <a:bodyPr/>
          <a:p>
            <a:r>
              <a:rPr lang="zh-CN" altLang="en-US"/>
              <a:t>第二阶段</a:t>
            </a:r>
            <a:r>
              <a:rPr lang="en-US" altLang="zh-CN"/>
              <a:t>——</a:t>
            </a:r>
            <a:r>
              <a:rPr lang="zh-CN" altLang="en-US"/>
              <a:t>前言</a:t>
            </a:r>
            <a:endParaRPr lang="zh-CN" altLang="en-US"/>
          </a:p>
        </p:txBody>
      </p:sp>
      <p:sp>
        <p:nvSpPr>
          <p:cNvPr id="1048597" name="内容占位符 2"/>
          <p:cNvSpPr>
            <a:spLocks noGrp="1"/>
          </p:cNvSpPr>
          <p:nvPr>
            <p:ph idx="1"/>
          </p:nvPr>
        </p:nvSpPr>
        <p:spPr/>
        <p:txBody>
          <a:bodyPr/>
          <a:p>
            <a:r>
              <a:rPr lang="zh-CN" altLang="en-US"/>
              <a:t>通过之前一篇文章与不少朋友交流之后，我对自己的这个想法有了一些新的认识，便又做了一个</a:t>
            </a:r>
            <a:r>
              <a:rPr lang="en-US" altLang="zh-CN"/>
              <a:t>demo</a:t>
            </a:r>
            <a:r>
              <a:rPr lang="zh-CN" altLang="en-US"/>
              <a:t>，但是目前</a:t>
            </a:r>
            <a:r>
              <a:rPr lang="zh-CN" altLang="en-US"/>
              <a:t>已经</a:t>
            </a:r>
            <a:r>
              <a:rPr lang="zh-CN" altLang="en-US"/>
              <a:t>停止了</a:t>
            </a:r>
            <a:r>
              <a:rPr lang="zh-CN" altLang="en-US"/>
              <a:t>这个</a:t>
            </a:r>
            <a:r>
              <a:rPr lang="en-US" altLang="zh-CN"/>
              <a:t>demo</a:t>
            </a:r>
            <a:r>
              <a:rPr lang="zh-CN" altLang="zh-CN"/>
              <a:t>的</a:t>
            </a:r>
            <a:r>
              <a:rPr lang="zh-CN" altLang="zh-CN"/>
              <a:t>继续</a:t>
            </a:r>
            <a:r>
              <a:rPr lang="zh-CN" altLang="zh-CN"/>
              <a:t>制作</a:t>
            </a:r>
            <a:r>
              <a:rPr lang="zh-CN" altLang="zh-CN"/>
              <a:t>，</a:t>
            </a:r>
            <a:r>
              <a:rPr lang="zh-CN" altLang="zh-CN"/>
              <a:t>原因</a:t>
            </a:r>
            <a:r>
              <a:rPr lang="zh-CN" altLang="zh-CN"/>
              <a:t>主要是虽然目标已经</a:t>
            </a:r>
            <a:r>
              <a:rPr lang="zh-CN" altLang="zh-CN"/>
              <a:t>逐渐清晰，</a:t>
            </a:r>
            <a:r>
              <a:rPr lang="zh-CN" altLang="zh-CN"/>
              <a:t>但是</a:t>
            </a:r>
            <a:r>
              <a:rPr lang="zh-CN" altLang="zh-CN"/>
              <a:t>由于</a:t>
            </a:r>
            <a:r>
              <a:rPr lang="zh-CN" altLang="zh-CN"/>
              <a:t>边</a:t>
            </a:r>
            <a:r>
              <a:rPr lang="zh-CN" altLang="zh-CN"/>
              <a:t>做</a:t>
            </a:r>
            <a:r>
              <a:rPr lang="zh-CN" altLang="zh-CN"/>
              <a:t>边</a:t>
            </a:r>
            <a:r>
              <a:rPr lang="zh-CN" altLang="zh-CN"/>
              <a:t>加</a:t>
            </a:r>
            <a:r>
              <a:rPr lang="zh-CN" altLang="zh-CN"/>
              <a:t>想法</a:t>
            </a:r>
            <a:r>
              <a:rPr lang="zh-CN" altLang="zh-CN"/>
              <a:t>（</a:t>
            </a:r>
            <a:r>
              <a:rPr lang="zh-CN" altLang="zh-CN"/>
              <a:t>后面</a:t>
            </a:r>
            <a:r>
              <a:rPr lang="zh-CN" altLang="zh-CN"/>
              <a:t>会</a:t>
            </a:r>
            <a:r>
              <a:rPr lang="zh-CN" altLang="zh-CN"/>
              <a:t>提到</a:t>
            </a:r>
            <a:r>
              <a:rPr lang="zh-CN" altLang="zh-CN"/>
              <a:t>加了</a:t>
            </a:r>
            <a:r>
              <a:rPr lang="zh-CN" altLang="zh-CN"/>
              <a:t>一个</a:t>
            </a:r>
            <a:r>
              <a:rPr lang="zh-CN" altLang="zh-CN"/>
              <a:t>自走</a:t>
            </a:r>
            <a:r>
              <a:rPr lang="zh-CN" altLang="zh-CN"/>
              <a:t>战斗</a:t>
            </a:r>
            <a:r>
              <a:rPr lang="zh-CN" altLang="zh-CN"/>
              <a:t>的</a:t>
            </a:r>
            <a:r>
              <a:rPr lang="zh-CN" altLang="zh-CN"/>
              <a:t>玩法</a:t>
            </a:r>
            <a:r>
              <a:rPr lang="zh-CN" altLang="zh-CN"/>
              <a:t>）</a:t>
            </a:r>
            <a:r>
              <a:rPr lang="zh-CN" altLang="zh-CN"/>
              <a:t>，</a:t>
            </a:r>
            <a:r>
              <a:rPr lang="zh-CN" altLang="zh-CN"/>
              <a:t>导致</a:t>
            </a:r>
            <a:r>
              <a:rPr lang="zh-CN" altLang="zh-CN"/>
              <a:t>整</a:t>
            </a:r>
            <a:r>
              <a:rPr lang="zh-CN" altLang="zh-CN"/>
              <a:t>个</a:t>
            </a:r>
            <a:r>
              <a:rPr lang="zh-CN" altLang="zh-CN"/>
              <a:t>战斗</a:t>
            </a:r>
            <a:r>
              <a:rPr lang="zh-CN" altLang="zh-CN"/>
              <a:t>系统</a:t>
            </a:r>
            <a:r>
              <a:rPr lang="zh-CN" altLang="zh-CN"/>
              <a:t>的</a:t>
            </a:r>
            <a:r>
              <a:rPr lang="zh-CN" altLang="zh-CN"/>
              <a:t>实现</a:t>
            </a:r>
            <a:r>
              <a:rPr lang="zh-CN" altLang="zh-CN"/>
              <a:t>趋于</a:t>
            </a:r>
            <a:r>
              <a:rPr lang="zh-CN" altLang="zh-CN"/>
              <a:t>混乱</a:t>
            </a:r>
            <a:r>
              <a:rPr lang="zh-CN" altLang="zh-CN"/>
              <a:t>。</a:t>
            </a:r>
            <a:r>
              <a:rPr lang="zh-CN" altLang="zh-CN"/>
              <a:t>然而</a:t>
            </a:r>
            <a:r>
              <a:rPr lang="zh-CN" altLang="zh-CN"/>
              <a:t>说到底</a:t>
            </a:r>
            <a:r>
              <a:rPr lang="zh-CN" altLang="zh-CN"/>
              <a:t>这</a:t>
            </a:r>
            <a:r>
              <a:rPr lang="zh-CN" altLang="zh-CN"/>
              <a:t>就是</a:t>
            </a:r>
            <a:r>
              <a:rPr lang="zh-CN" altLang="zh-CN"/>
              <a:t>个</a:t>
            </a:r>
            <a:r>
              <a:rPr lang="zh-CN" altLang="zh-CN"/>
              <a:t>玩法</a:t>
            </a:r>
            <a:r>
              <a:rPr lang="en-US" altLang="zh-CN"/>
              <a:t>d</a:t>
            </a:r>
            <a:r>
              <a:rPr lang="en-US" altLang="zh-CN"/>
              <a:t>e</a:t>
            </a:r>
            <a:r>
              <a:rPr lang="en-US" altLang="zh-CN"/>
              <a:t>m</a:t>
            </a:r>
            <a:r>
              <a:rPr lang="en-US" altLang="zh-CN"/>
              <a:t>o</a:t>
            </a:r>
            <a:r>
              <a:rPr lang="zh-CN" altLang="zh-CN"/>
              <a:t>，</a:t>
            </a:r>
            <a:r>
              <a:rPr lang="zh-CN" altLang="zh-CN"/>
              <a:t>主要</a:t>
            </a:r>
            <a:r>
              <a:rPr lang="zh-CN" altLang="zh-CN"/>
              <a:t>还是</a:t>
            </a:r>
            <a:r>
              <a:rPr lang="zh-CN" altLang="zh-CN"/>
              <a:t>看个</a:t>
            </a:r>
            <a:r>
              <a:rPr lang="zh-CN" altLang="zh-CN"/>
              <a:t>效果</a:t>
            </a:r>
            <a:r>
              <a:rPr lang="zh-CN" altLang="zh-CN"/>
              <a:t>，</a:t>
            </a:r>
            <a:r>
              <a:rPr lang="zh-CN" altLang="zh-CN"/>
              <a:t>所以就</a:t>
            </a:r>
            <a:r>
              <a:rPr lang="zh-CN" altLang="zh-CN"/>
              <a:t>停止了</a:t>
            </a:r>
            <a:r>
              <a:rPr lang="en-US" altLang="zh-CN"/>
              <a:t>d</a:t>
            </a:r>
            <a:r>
              <a:rPr lang="en-US" altLang="zh-CN"/>
              <a:t>e</a:t>
            </a:r>
            <a:r>
              <a:rPr lang="en-US" altLang="zh-CN"/>
              <a:t>m</a:t>
            </a:r>
            <a:r>
              <a:rPr lang="en-US" altLang="zh-CN"/>
              <a:t>o</a:t>
            </a:r>
            <a:r>
              <a:rPr lang="zh-CN" altLang="zh-CN"/>
              <a:t>的</a:t>
            </a:r>
            <a:r>
              <a:rPr lang="zh-CN" altLang="zh-CN"/>
              <a:t>制作</a:t>
            </a:r>
            <a:r>
              <a:rPr lang="zh-CN" altLang="zh-CN"/>
              <a:t>，</a:t>
            </a:r>
            <a:r>
              <a:rPr lang="zh-CN" altLang="zh-CN"/>
              <a:t>转而</a:t>
            </a:r>
            <a:r>
              <a:rPr lang="zh-CN" altLang="zh-CN"/>
              <a:t>总结</a:t>
            </a:r>
            <a:r>
              <a:rPr lang="zh-CN" altLang="zh-CN"/>
              <a:t>一下</a:t>
            </a:r>
            <a:r>
              <a:rPr lang="zh-CN" altLang="zh-CN"/>
              <a:t>思路</a:t>
            </a:r>
            <a:r>
              <a:rPr lang="zh-CN" altLang="zh-CN"/>
              <a:t>。</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p:sp>
        <p:nvSpPr>
          <p:cNvPr id="1048592" name="标题 1"/>
          <p:cNvSpPr>
            <a:spLocks noGrp="1"/>
          </p:cNvSpPr>
          <p:nvPr>
            <p:ph type="title"/>
          </p:nvPr>
        </p:nvSpPr>
        <p:spPr/>
        <p:txBody>
          <a:bodyPr>
            <a:normAutofit/>
          </a:bodyPr>
          <a:p>
            <a:r>
              <a:rPr lang="zh-CN" altLang="en-US"/>
              <a:t>第二阶段</a:t>
            </a:r>
            <a:r>
              <a:rPr lang="en-US" altLang="zh-CN"/>
              <a:t>——</a:t>
            </a:r>
            <a:r>
              <a:rPr lang="zh-CN" altLang="zh-CN"/>
              <a:t>前言</a:t>
            </a:r>
            <a:endParaRPr lang="zh-CN" altLang="en-US"/>
          </a:p>
        </p:txBody>
      </p:sp>
      <p:sp>
        <p:nvSpPr>
          <p:cNvPr id="1048593" name="内容占位符 2"/>
          <p:cNvSpPr>
            <a:spLocks noGrp="1"/>
          </p:cNvSpPr>
          <p:nvPr>
            <p:ph idx="1"/>
          </p:nvPr>
        </p:nvSpPr>
        <p:spPr/>
        <p:txBody>
          <a:bodyPr/>
          <a:p>
            <a:pPr marL="0" indent="0">
              <a:buNone/>
            </a:pPr>
            <a:endParaRPr lang="zh-CN" altLang="en-US"/>
          </a:p>
          <a:p>
            <a:r>
              <a:rPr lang="zh-CN" altLang="en-US"/>
              <a:t>之前与大家交流中，我比较关键的收获在于有的</a:t>
            </a:r>
            <a:r>
              <a:rPr lang="zh-CN" altLang="en-US"/>
              <a:t>朋友</a:t>
            </a:r>
            <a:r>
              <a:rPr lang="zh-CN" altLang="en-US"/>
              <a:t>提到</a:t>
            </a:r>
            <a:r>
              <a:rPr lang="zh-CN" altLang="en-US"/>
              <a:t>了</a:t>
            </a:r>
            <a:r>
              <a:rPr lang="zh-CN" altLang="en-US"/>
              <a:t>《</a:t>
            </a:r>
            <a:r>
              <a:rPr lang="en-US" altLang="zh-CN"/>
              <a:t>n</a:t>
            </a:r>
            <a:r>
              <a:rPr lang="en-US" altLang="zh-CN"/>
              <a:t>o</a:t>
            </a:r>
            <a:r>
              <a:rPr lang="en-US" altLang="zh-CN"/>
              <a:t>i</a:t>
            </a:r>
            <a:r>
              <a:rPr lang="en-US" altLang="zh-CN"/>
              <a:t>t</a:t>
            </a:r>
            <a:r>
              <a:rPr lang="en-US" altLang="zh-CN"/>
              <a:t>a</a:t>
            </a:r>
            <a:r>
              <a:rPr lang="zh-CN" altLang="en-US"/>
              <a:t>》</a:t>
            </a:r>
            <a:r>
              <a:rPr lang="zh-CN" altLang="en-US"/>
              <a:t>这款</a:t>
            </a:r>
            <a:r>
              <a:rPr lang="zh-CN" altLang="en-US"/>
              <a:t>游戏</a:t>
            </a:r>
            <a:r>
              <a:rPr lang="zh-CN" altLang="en-US"/>
              <a:t>，</a:t>
            </a:r>
            <a:r>
              <a:rPr lang="zh-CN" altLang="en-US"/>
              <a:t>基本上</a:t>
            </a:r>
            <a:r>
              <a:rPr lang="zh-CN" altLang="en-US"/>
              <a:t>是给</a:t>
            </a:r>
            <a:r>
              <a:rPr lang="zh-CN" altLang="en-US"/>
              <a:t>了</a:t>
            </a:r>
            <a:r>
              <a:rPr lang="zh-CN" altLang="en-US"/>
              <a:t>一个</a:t>
            </a:r>
            <a:r>
              <a:rPr lang="zh-CN" altLang="en-US"/>
              <a:t>现成</a:t>
            </a:r>
            <a:r>
              <a:rPr lang="zh-CN" altLang="en-US"/>
              <a:t>的</a:t>
            </a:r>
            <a:r>
              <a:rPr lang="zh-CN" altLang="en-US"/>
              <a:t>“</a:t>
            </a:r>
            <a:r>
              <a:rPr lang="zh-CN" altLang="en-US"/>
              <a:t>构筑</a:t>
            </a:r>
            <a:r>
              <a:rPr lang="zh-CN" altLang="en-US"/>
              <a:t>魔法</a:t>
            </a:r>
            <a:r>
              <a:rPr lang="zh-CN" altLang="en-US"/>
              <a:t>”</a:t>
            </a:r>
            <a:r>
              <a:rPr lang="zh-CN" altLang="en-US"/>
              <a:t>的</a:t>
            </a:r>
            <a:r>
              <a:rPr lang="zh-CN" altLang="en-US"/>
              <a:t>例子</a:t>
            </a:r>
            <a:r>
              <a:rPr lang="zh-CN" altLang="en-US"/>
              <a:t>。</a:t>
            </a:r>
            <a:r>
              <a:rPr lang="zh-CN" altLang="en-US"/>
              <a:t>同时，其他人的建议也给了我很多启发。不得不感叹于大家</a:t>
            </a:r>
            <a:r>
              <a:rPr lang="zh-CN" altLang="en-US"/>
              <a:t>的</a:t>
            </a:r>
            <a:r>
              <a:rPr lang="zh-CN" altLang="en-US"/>
              <a:t>集思广益</a:t>
            </a:r>
            <a:r>
              <a:rPr lang="zh-CN" altLang="en-US"/>
              <a:t>，</a:t>
            </a:r>
            <a:r>
              <a:rPr lang="zh-CN" altLang="en-US"/>
              <a:t>我自己</a:t>
            </a:r>
            <a:r>
              <a:rPr lang="zh-CN" altLang="en-US"/>
              <a:t>的</a:t>
            </a:r>
            <a:r>
              <a:rPr lang="zh-CN" altLang="en-US"/>
              <a:t>视野</a:t>
            </a:r>
            <a:r>
              <a:rPr lang="zh-CN" altLang="en-US"/>
              <a:t>还是</a:t>
            </a:r>
            <a:r>
              <a:rPr lang="zh-CN" altLang="en-US"/>
              <a:t>十分有限</a:t>
            </a:r>
            <a:r>
              <a:rPr lang="zh-CN" altLang="en-US"/>
              <a:t>的</a:t>
            </a:r>
            <a:r>
              <a:rPr lang="zh-CN" altLang="en-US"/>
              <a:t>。</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p:sp>
        <p:nvSpPr>
          <p:cNvPr id="1048588" name="标题 1"/>
          <p:cNvSpPr>
            <a:spLocks noGrp="1"/>
          </p:cNvSpPr>
          <p:nvPr>
            <p:ph type="title"/>
          </p:nvPr>
        </p:nvSpPr>
        <p:spPr/>
        <p:txBody>
          <a:bodyPr/>
          <a:p>
            <a:r>
              <a:rPr lang="zh-CN" altLang="en-US"/>
              <a:t>第二阶段</a:t>
            </a:r>
            <a:r>
              <a:rPr lang="en-US" altLang="zh-CN"/>
              <a:t>——</a:t>
            </a:r>
            <a:r>
              <a:rPr lang="zh-CN" altLang="en-US"/>
              <a:t>之前</a:t>
            </a:r>
            <a:r>
              <a:rPr lang="en-US" altLang="zh-CN"/>
              <a:t>demo</a:t>
            </a:r>
            <a:r>
              <a:rPr lang="zh-CN" altLang="en-US"/>
              <a:t>的反思</a:t>
            </a:r>
            <a:endParaRPr lang="zh-CN" altLang="en-US"/>
          </a:p>
        </p:txBody>
      </p:sp>
      <p:sp>
        <p:nvSpPr>
          <p:cNvPr id="1048589" name="内容占位符 2"/>
          <p:cNvSpPr>
            <a:spLocks noGrp="1"/>
          </p:cNvSpPr>
          <p:nvPr>
            <p:ph idx="1"/>
          </p:nvPr>
        </p:nvSpPr>
        <p:spPr/>
        <p:txBody>
          <a:bodyPr/>
          <a:p>
            <a:r>
              <a:rPr lang="en-US" altLang="zh-CN"/>
              <a:t>“设计很创新，但是感觉趣味性不太行</a:t>
            </a:r>
            <a:r>
              <a:rPr lang="zh-CN" altLang="en-US"/>
              <a:t>。</a:t>
            </a:r>
            <a:r>
              <a:rPr lang="en-US" altLang="zh-CN"/>
              <a:t>”</a:t>
            </a:r>
            <a:endParaRPr lang="en-US" altLang="zh-CN"/>
          </a:p>
          <a:p>
            <a:r>
              <a:rPr lang="en-US" altLang="zh-CN"/>
              <a:t>“所以这本质上是个具有仪式化的DBG。”</a:t>
            </a:r>
            <a:endParaRPr lang="en-US" altLang="zh-CN"/>
          </a:p>
          <a:p>
            <a:r>
              <a:rPr lang="zh-CN" altLang="en-US"/>
              <a:t>这两位的评价我认为都很准，对于之前一个</a:t>
            </a:r>
            <a:r>
              <a:rPr lang="en-US" altLang="zh-CN"/>
              <a:t>demo</a:t>
            </a:r>
            <a:r>
              <a:rPr lang="zh-CN" altLang="en-US"/>
              <a:t>来说，抛开美术素材的外在影响，内在玩法逻辑过于简陋。</a:t>
            </a:r>
            <a:r>
              <a:rPr lang="zh-CN" altLang="en-US"/>
              <a:t>一</a:t>
            </a:r>
            <a:r>
              <a:rPr lang="zh-CN" altLang="en-US"/>
              <a:t>方面</a:t>
            </a:r>
            <a:r>
              <a:rPr lang="zh-CN" altLang="en-US"/>
              <a:t>是</a:t>
            </a:r>
            <a:r>
              <a:rPr lang="zh-CN" altLang="en-US"/>
              <a:t>因为</a:t>
            </a:r>
            <a:r>
              <a:rPr lang="zh-CN" altLang="en-US"/>
              <a:t>我</a:t>
            </a:r>
            <a:r>
              <a:rPr lang="zh-CN" altLang="en-US"/>
              <a:t>之前</a:t>
            </a:r>
            <a:r>
              <a:rPr lang="zh-CN" altLang="en-US"/>
              <a:t>没有</a:t>
            </a:r>
            <a:r>
              <a:rPr lang="zh-CN" altLang="en-US"/>
              <a:t>接触过</a:t>
            </a:r>
            <a:r>
              <a:rPr lang="zh-CN" altLang="en-US"/>
              <a:t>《</a:t>
            </a:r>
            <a:r>
              <a:rPr lang="en-US" altLang="zh-CN"/>
              <a:t>n</a:t>
            </a:r>
            <a:r>
              <a:rPr lang="en-US" altLang="zh-CN"/>
              <a:t>o</a:t>
            </a:r>
            <a:r>
              <a:rPr lang="en-US" altLang="zh-CN"/>
              <a:t>i</a:t>
            </a:r>
            <a:r>
              <a:rPr lang="en-US" altLang="zh-CN"/>
              <a:t>t</a:t>
            </a:r>
            <a:r>
              <a:rPr lang="en-US" altLang="zh-CN"/>
              <a:t>a</a:t>
            </a:r>
            <a:r>
              <a:rPr lang="zh-CN" altLang="en-US"/>
              <a:t>》</a:t>
            </a:r>
            <a:r>
              <a:rPr lang="zh-CN" altLang="en-US"/>
              <a:t>，</a:t>
            </a:r>
            <a:r>
              <a:rPr lang="zh-CN" altLang="en-US"/>
              <a:t>没有</a:t>
            </a:r>
            <a:r>
              <a:rPr lang="zh-CN" altLang="en-US"/>
              <a:t>一个</a:t>
            </a:r>
            <a:r>
              <a:rPr lang="zh-CN" altLang="en-US"/>
              <a:t>明确</a:t>
            </a:r>
            <a:r>
              <a:rPr lang="zh-CN" altLang="en-US"/>
              <a:t>的</a:t>
            </a:r>
            <a:r>
              <a:rPr lang="zh-CN" altLang="en-US"/>
              <a:t>玩法</a:t>
            </a:r>
            <a:r>
              <a:rPr lang="zh-CN" altLang="en-US"/>
              <a:t>设计</a:t>
            </a:r>
            <a:r>
              <a:rPr lang="zh-CN" altLang="en-US"/>
              <a:t>参考</a:t>
            </a:r>
            <a:r>
              <a:rPr lang="zh-CN" altLang="en-US"/>
              <a:t>；</a:t>
            </a:r>
            <a:r>
              <a:rPr lang="zh-CN" altLang="en-US"/>
              <a:t>另一方面</a:t>
            </a:r>
            <a:r>
              <a:rPr lang="zh-CN" altLang="en-US"/>
              <a:t>是</a:t>
            </a:r>
            <a:r>
              <a:rPr lang="zh-CN" altLang="en-US"/>
              <a:t>因为</a:t>
            </a:r>
            <a:r>
              <a:rPr lang="zh-CN" altLang="en-US"/>
              <a:t>我</a:t>
            </a:r>
            <a:r>
              <a:rPr lang="zh-CN" altLang="en-US"/>
              <a:t>一开始</a:t>
            </a:r>
            <a:r>
              <a:rPr lang="zh-CN" altLang="en-US"/>
              <a:t>的</a:t>
            </a:r>
            <a:r>
              <a:rPr lang="zh-CN" altLang="en-US"/>
              <a:t>目标</a:t>
            </a:r>
            <a:r>
              <a:rPr lang="zh-CN" altLang="en-US"/>
              <a:t>体验</a:t>
            </a:r>
            <a:r>
              <a:rPr lang="zh-CN" altLang="en-US"/>
              <a:t>内容</a:t>
            </a:r>
            <a:r>
              <a:rPr lang="zh-CN" altLang="en-US"/>
              <a:t>是</a:t>
            </a:r>
            <a:r>
              <a:rPr lang="zh-CN" altLang="en-US"/>
              <a:t>“</a:t>
            </a:r>
            <a:r>
              <a:rPr lang="zh-CN" altLang="en-US"/>
              <a:t>追求</a:t>
            </a:r>
            <a:r>
              <a:rPr lang="zh-CN" altLang="en-US"/>
              <a:t>神秘</a:t>
            </a:r>
            <a:r>
              <a:rPr lang="zh-CN" altLang="en-US"/>
              <a:t>感</a:t>
            </a:r>
            <a:r>
              <a:rPr lang="zh-CN" altLang="en-US"/>
              <a:t>”</a:t>
            </a:r>
            <a:r>
              <a:rPr lang="zh-CN" altLang="en-US"/>
              <a:t>，</a:t>
            </a:r>
            <a:r>
              <a:rPr lang="zh-CN" altLang="en-US"/>
              <a:t>这个</a:t>
            </a:r>
            <a:r>
              <a:rPr lang="zh-CN" altLang="en-US"/>
              <a:t>其实是</a:t>
            </a:r>
            <a:r>
              <a:rPr lang="zh-CN" altLang="en-US"/>
              <a:t>个</a:t>
            </a:r>
            <a:r>
              <a:rPr lang="zh-CN" altLang="en-US"/>
              <a:t>不切实际</a:t>
            </a:r>
            <a:r>
              <a:rPr lang="zh-CN" altLang="en-US"/>
              <a:t>的</a:t>
            </a:r>
            <a:r>
              <a:rPr lang="zh-CN" altLang="en-US"/>
              <a:t>目标</a:t>
            </a:r>
            <a:r>
              <a:rPr lang="zh-CN" altLang="en-US"/>
              <a:t>，</a:t>
            </a:r>
            <a:r>
              <a:rPr lang="zh-CN" altLang="en-US"/>
              <a:t>好似变魔术和看魔术的区别，一旦自己去</a:t>
            </a:r>
            <a:r>
              <a:rPr lang="en-US" altLang="zh-CN"/>
              <a:t>“</a:t>
            </a:r>
            <a:r>
              <a:rPr lang="zh-CN" altLang="en-US"/>
              <a:t>构筑魔法阵</a:t>
            </a:r>
            <a:r>
              <a:rPr lang="en-US" altLang="zh-CN"/>
              <a:t>”</a:t>
            </a:r>
            <a:r>
              <a:rPr lang="zh-CN" altLang="en-US"/>
              <a:t>，</a:t>
            </a:r>
            <a:r>
              <a:rPr lang="en-US" altLang="zh-CN"/>
              <a:t>“</a:t>
            </a:r>
            <a:r>
              <a:rPr lang="zh-CN" altLang="en-US"/>
              <a:t>魔法阵</a:t>
            </a:r>
            <a:r>
              <a:rPr lang="en-US" altLang="zh-CN"/>
              <a:t>”</a:t>
            </a:r>
            <a:r>
              <a:rPr lang="zh-CN" altLang="en-US"/>
              <a:t>的神秘感就会逐渐消失。所以，对于到底要做成什么样子，我没有一个确定的目标。</a:t>
            </a: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p:sp>
        <p:nvSpPr>
          <p:cNvPr id="1048607" name="标题 1"/>
          <p:cNvSpPr>
            <a:spLocks noGrp="1"/>
          </p:cNvSpPr>
          <p:nvPr>
            <p:ph type="title"/>
          </p:nvPr>
        </p:nvSpPr>
        <p:spPr/>
        <p:txBody>
          <a:bodyPr/>
          <a:p>
            <a:r>
              <a:rPr lang="zh-CN" altLang="en-US"/>
              <a:t>魔法阵的结构</a:t>
            </a:r>
            <a:endParaRPr lang="zh-CN" altLang="en-US"/>
          </a:p>
        </p:txBody>
      </p:sp>
      <p:sp>
        <p:nvSpPr>
          <p:cNvPr id="1048608" name="内容占位符 2"/>
          <p:cNvSpPr>
            <a:spLocks noGrp="1"/>
          </p:cNvSpPr>
          <p:nvPr>
            <p:ph idx="1"/>
          </p:nvPr>
        </p:nvSpPr>
        <p:spPr/>
        <p:txBody>
          <a:bodyPr/>
          <a:p>
            <a:r>
              <a:rPr lang="zh-CN" altLang="en-US" sz="2000"/>
              <a:t>正如上文所说，一提到</a:t>
            </a:r>
            <a:r>
              <a:rPr lang="en-US" altLang="zh-CN" sz="2000"/>
              <a:t>“</a:t>
            </a:r>
            <a:r>
              <a:rPr lang="zh-CN" altLang="en-US" sz="2000"/>
              <a:t>魔法阵</a:t>
            </a:r>
            <a:r>
              <a:rPr lang="en-US" altLang="zh-CN" sz="2000"/>
              <a:t>”</a:t>
            </a:r>
            <a:r>
              <a:rPr lang="zh-CN" altLang="en-US" sz="2000"/>
              <a:t>大家脑中都能有画面。但是，具体到</a:t>
            </a:r>
            <a:r>
              <a:rPr lang="en-US" altLang="zh-CN" sz="2000"/>
              <a:t>“</a:t>
            </a:r>
            <a:r>
              <a:rPr lang="zh-CN" altLang="en-US" sz="2000"/>
              <a:t>怎么才算是魔法阵</a:t>
            </a:r>
            <a:r>
              <a:rPr lang="en-US" altLang="zh-CN" sz="2000"/>
              <a:t>”</a:t>
            </a:r>
            <a:r>
              <a:rPr lang="zh-CN" altLang="en-US" sz="2000"/>
              <a:t>或者</a:t>
            </a:r>
            <a:r>
              <a:rPr lang="en-US" altLang="zh-CN" sz="2000"/>
              <a:t>“</a:t>
            </a:r>
            <a:r>
              <a:rPr lang="zh-CN" altLang="en-US" sz="2000"/>
              <a:t>画成什么样才能让别人知道这是魔法阵</a:t>
            </a:r>
            <a:r>
              <a:rPr lang="en-US" altLang="zh-CN" sz="2000"/>
              <a:t>”</a:t>
            </a:r>
            <a:r>
              <a:rPr lang="zh-CN" altLang="en-US" sz="2000"/>
              <a:t>，又变得有些模糊。</a:t>
            </a:r>
            <a:endParaRPr lang="zh-CN" altLang="en-US" sz="2000"/>
          </a:p>
          <a:p>
            <a:r>
              <a:rPr lang="zh-CN" altLang="en-US" sz="2000"/>
              <a:t>（由于我们这里是在追求</a:t>
            </a:r>
            <a:r>
              <a:rPr lang="en-US" altLang="zh-CN" sz="2000"/>
              <a:t>“</a:t>
            </a:r>
            <a:r>
              <a:rPr lang="zh-CN" altLang="en-US" sz="2000"/>
              <a:t>绘制魔法阵</a:t>
            </a:r>
            <a:r>
              <a:rPr lang="en-US" altLang="zh-CN" sz="2000"/>
              <a:t>”</a:t>
            </a:r>
            <a:r>
              <a:rPr lang="zh-CN" altLang="en-US" sz="2000"/>
              <a:t>的体验，并且我也没有搜到特别有针对性的相关资料，所以在这里就不去严格的定义什么是</a:t>
            </a:r>
            <a:r>
              <a:rPr lang="en-US" altLang="zh-CN" sz="2000"/>
              <a:t>“</a:t>
            </a:r>
            <a:r>
              <a:rPr lang="zh-CN" altLang="en-US" sz="2000"/>
              <a:t>魔法阵</a:t>
            </a:r>
            <a:r>
              <a:rPr lang="en-US" altLang="zh-CN" sz="2000"/>
              <a:t>”</a:t>
            </a:r>
            <a:r>
              <a:rPr lang="zh-CN" altLang="en-US" sz="2000"/>
              <a:t>和探索</a:t>
            </a:r>
            <a:r>
              <a:rPr lang="en-US" altLang="zh-CN" sz="2000"/>
              <a:t>“</a:t>
            </a:r>
            <a:r>
              <a:rPr lang="zh-CN" altLang="en-US" sz="2000"/>
              <a:t>魔法阵</a:t>
            </a:r>
            <a:r>
              <a:rPr lang="en-US" altLang="zh-CN" sz="2000"/>
              <a:t>”</a:t>
            </a:r>
            <a:r>
              <a:rPr lang="zh-CN" altLang="en-US" sz="2000"/>
              <a:t>这一概念的发展过程。）</a:t>
            </a:r>
            <a:endParaRPr lang="zh-CN" altLang="en-US" sz="2000"/>
          </a:p>
          <a:p>
            <a:r>
              <a:rPr lang="zh-CN" altLang="en-US" sz="2000"/>
              <a:t>结合《所罗门的钥匙》中的描述和一些通用共识，一个魔法阵需要具有：</a:t>
            </a:r>
            <a:r>
              <a:rPr lang="zh-CN" altLang="en-US" sz="2000">
                <a:sym typeface="+mn-ea"/>
              </a:rPr>
              <a:t>魔法核、外阵图（芒星）、魔法引（芒星上的小圈，符文），势（日或月或星等的纹理）</a:t>
            </a:r>
            <a:r>
              <a:rPr lang="en-US" altLang="zh-CN" sz="2000">
                <a:sym typeface="+mn-ea"/>
              </a:rPr>
              <a:t>...</a:t>
            </a:r>
            <a:endParaRPr lang="en-US" altLang="zh-CN" sz="2000"/>
          </a:p>
          <a:p>
            <a:r>
              <a:rPr lang="zh-CN" altLang="en-US" sz="2000"/>
              <a:t>简单来说就是，魔法阵需要有核心和多个回路，并配上符号与纹理。</a:t>
            </a:r>
            <a:endParaRPr lang="zh-CN" altLang="en-US" sz="2000"/>
          </a:p>
        </p:txBody>
      </p:sp>
      <p:pic>
        <p:nvPicPr>
          <p:cNvPr id="2097154" name="图片 3" descr="演示用例0"/>
          <p:cNvPicPr>
            <a:picLocks noChangeAspect="1"/>
          </p:cNvPicPr>
          <p:nvPr/>
        </p:nvPicPr>
        <p:blipFill>
          <a:blip r:embed="rId1"/>
          <a:stretch>
            <a:fillRect/>
          </a:stretch>
        </p:blipFill>
        <p:spPr>
          <a:xfrm>
            <a:off x="2246630" y="4400550"/>
            <a:ext cx="2105660" cy="2105660"/>
          </a:xfrm>
          <a:prstGeom prst="rect">
            <a:avLst/>
          </a:prstGeom>
        </p:spPr>
      </p:pic>
      <p:pic>
        <p:nvPicPr>
          <p:cNvPr id="2097155" name="图片 4" descr="fire"/>
          <p:cNvPicPr>
            <a:picLocks noChangeAspect="1"/>
          </p:cNvPicPr>
          <p:nvPr/>
        </p:nvPicPr>
        <p:blipFill>
          <a:blip r:embed="rId2"/>
          <a:stretch>
            <a:fillRect/>
          </a:stretch>
        </p:blipFill>
        <p:spPr>
          <a:xfrm>
            <a:off x="2911475" y="5065395"/>
            <a:ext cx="775970" cy="775970"/>
          </a:xfrm>
          <a:prstGeom prst="rect">
            <a:avLst/>
          </a:prstGeom>
        </p:spPr>
      </p:pic>
      <p:cxnSp>
        <p:nvCxnSpPr>
          <p:cNvPr id="3145728" name="直接连接符 6"/>
          <p:cNvCxnSpPr/>
          <p:nvPr/>
        </p:nvCxnSpPr>
        <p:spPr>
          <a:xfrm>
            <a:off x="4013200" y="4876165"/>
            <a:ext cx="9620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29" name="直接连接符 7"/>
          <p:cNvCxnSpPr/>
          <p:nvPr/>
        </p:nvCxnSpPr>
        <p:spPr>
          <a:xfrm flipV="1">
            <a:off x="3390900" y="5582285"/>
            <a:ext cx="15843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30" name="直接连接符 8"/>
          <p:cNvCxnSpPr/>
          <p:nvPr/>
        </p:nvCxnSpPr>
        <p:spPr>
          <a:xfrm flipV="1">
            <a:off x="3867150" y="5935345"/>
            <a:ext cx="1108075" cy="1079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31" name="直接连接符 9"/>
          <p:cNvCxnSpPr/>
          <p:nvPr/>
        </p:nvCxnSpPr>
        <p:spPr>
          <a:xfrm>
            <a:off x="3851275" y="5228590"/>
            <a:ext cx="1123950" cy="2540"/>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048609" name="文本框 10"/>
          <p:cNvSpPr txBox="1"/>
          <p:nvPr/>
        </p:nvSpPr>
        <p:spPr>
          <a:xfrm>
            <a:off x="4975225" y="4692650"/>
            <a:ext cx="1301750" cy="370840"/>
          </a:xfrm>
          <a:prstGeom prst="rect">
            <a:avLst/>
          </a:prstGeom>
          <a:noFill/>
        </p:spPr>
        <p:txBody>
          <a:bodyPr wrap="square" rtlCol="0">
            <a:spAutoFit/>
          </a:bodyPr>
          <a:p>
            <a:r>
              <a:rPr lang="zh-CN" altLang="en-US" sz="1600"/>
              <a:t>魔法引</a:t>
            </a:r>
            <a:endParaRPr lang="zh-CN" altLang="en-US" sz="1600"/>
          </a:p>
        </p:txBody>
      </p:sp>
      <p:sp>
        <p:nvSpPr>
          <p:cNvPr id="1048610" name="文本框 12"/>
          <p:cNvSpPr txBox="1"/>
          <p:nvPr/>
        </p:nvSpPr>
        <p:spPr>
          <a:xfrm>
            <a:off x="4975225" y="5046345"/>
            <a:ext cx="1301750" cy="370840"/>
          </a:xfrm>
          <a:prstGeom prst="rect">
            <a:avLst/>
          </a:prstGeom>
          <a:noFill/>
        </p:spPr>
        <p:txBody>
          <a:bodyPr wrap="square" rtlCol="0">
            <a:spAutoFit/>
          </a:bodyPr>
          <a:p>
            <a:r>
              <a:rPr lang="zh-CN" altLang="en-US" sz="1600"/>
              <a:t>芒星</a:t>
            </a:r>
            <a:endParaRPr lang="zh-CN" altLang="en-US" sz="1600"/>
          </a:p>
        </p:txBody>
      </p:sp>
      <p:sp>
        <p:nvSpPr>
          <p:cNvPr id="1048611" name="文本框 13"/>
          <p:cNvSpPr txBox="1"/>
          <p:nvPr/>
        </p:nvSpPr>
        <p:spPr>
          <a:xfrm>
            <a:off x="4975225" y="5399405"/>
            <a:ext cx="1301750" cy="370839"/>
          </a:xfrm>
          <a:prstGeom prst="rect">
            <a:avLst/>
          </a:prstGeom>
          <a:noFill/>
        </p:spPr>
        <p:txBody>
          <a:bodyPr wrap="square" rtlCol="0">
            <a:spAutoFit/>
          </a:bodyPr>
          <a:p>
            <a:r>
              <a:rPr lang="zh-CN" altLang="en-US" sz="1600"/>
              <a:t>魔法核</a:t>
            </a:r>
            <a:endParaRPr lang="zh-CN" altLang="en-US" sz="1600"/>
          </a:p>
        </p:txBody>
      </p:sp>
      <p:sp>
        <p:nvSpPr>
          <p:cNvPr id="1048612" name="文本框 14"/>
          <p:cNvSpPr txBox="1"/>
          <p:nvPr/>
        </p:nvSpPr>
        <p:spPr>
          <a:xfrm>
            <a:off x="4975225" y="5751830"/>
            <a:ext cx="1301750" cy="370839"/>
          </a:xfrm>
          <a:prstGeom prst="rect">
            <a:avLst/>
          </a:prstGeom>
          <a:noFill/>
        </p:spPr>
        <p:txBody>
          <a:bodyPr wrap="square" rtlCol="0">
            <a:spAutoFit/>
          </a:bodyPr>
          <a:p>
            <a:r>
              <a:rPr lang="zh-CN" altLang="en-US" sz="1600"/>
              <a:t>势</a:t>
            </a:r>
            <a:endParaRPr lang="zh-CN" alt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p:sp>
        <p:nvSpPr>
          <p:cNvPr id="1048588" name="标题 1"/>
          <p:cNvSpPr>
            <a:spLocks noGrp="1"/>
          </p:cNvSpPr>
          <p:nvPr>
            <p:ph type="title"/>
          </p:nvPr>
        </p:nvSpPr>
        <p:spPr/>
        <p:txBody>
          <a:bodyPr/>
          <a:p>
            <a:r>
              <a:rPr lang="zh-CN" altLang="en-US"/>
              <a:t>第二阶段</a:t>
            </a:r>
            <a:r>
              <a:rPr lang="en-US" altLang="zh-CN"/>
              <a:t>——</a:t>
            </a:r>
            <a:r>
              <a:rPr lang="zh-CN" altLang="en-US"/>
              <a:t>之前</a:t>
            </a:r>
            <a:r>
              <a:rPr lang="en-US" altLang="zh-CN"/>
              <a:t>demo</a:t>
            </a:r>
            <a:r>
              <a:rPr lang="zh-CN" altLang="en-US"/>
              <a:t>的反思</a:t>
            </a:r>
            <a:endParaRPr lang="zh-CN" altLang="en-US"/>
          </a:p>
        </p:txBody>
      </p:sp>
      <p:sp>
        <p:nvSpPr>
          <p:cNvPr id="1048589" name="内容占位符 2"/>
          <p:cNvSpPr>
            <a:spLocks noGrp="1"/>
          </p:cNvSpPr>
          <p:nvPr>
            <p:ph idx="1"/>
          </p:nvPr>
        </p:nvSpPr>
        <p:spPr>
          <a:xfrm>
            <a:off x="838200" y="1825625"/>
            <a:ext cx="10515600" cy="4208780"/>
          </a:xfrm>
        </p:spPr>
        <p:txBody>
          <a:bodyPr/>
          <a:p>
            <a:r>
              <a:rPr lang="zh-CN" altLang="en-US"/>
              <a:t>在看了上面评论中的</a:t>
            </a:r>
            <a:r>
              <a:rPr lang="en-US" altLang="zh-CN"/>
              <a:t>“</a:t>
            </a:r>
            <a:r>
              <a:rPr lang="zh-CN" altLang="en-US"/>
              <a:t>仪式</a:t>
            </a:r>
            <a:r>
              <a:rPr lang="en-US" altLang="zh-CN"/>
              <a:t>”</a:t>
            </a:r>
            <a:r>
              <a:rPr lang="zh-CN" altLang="en-US"/>
              <a:t>这个词，我觉得它更准确地描述了我最开始想要追求的目标，就是</a:t>
            </a:r>
            <a:r>
              <a:rPr lang="en-US" altLang="zh-CN"/>
              <a:t>“</a:t>
            </a:r>
            <a:r>
              <a:rPr lang="zh-CN" altLang="en-US"/>
              <a:t>魔法的仪式感</a:t>
            </a:r>
            <a:r>
              <a:rPr lang="en-US" altLang="zh-CN"/>
              <a:t>”</a:t>
            </a:r>
            <a:r>
              <a:rPr lang="zh-CN" altLang="en-US"/>
              <a:t>。</a:t>
            </a:r>
            <a:endParaRPr lang="zh-CN" altLang="en-US"/>
          </a:p>
          <a:p>
            <a:endParaRPr lang="zh-CN" altLang="en-US"/>
          </a:p>
          <a:p>
            <a:endParaRPr lang="zh-CN" altLang="en-US"/>
          </a:p>
          <a:p>
            <a:r>
              <a:rPr lang="zh-CN"/>
              <a:t>但是，我觉得我之前</a:t>
            </a:r>
            <a:r>
              <a:rPr lang="en-US" altLang="zh-CN"/>
              <a:t>demo</a:t>
            </a:r>
            <a:r>
              <a:rPr lang="zh-CN" altLang="en-US"/>
              <a:t>中</a:t>
            </a:r>
            <a:r>
              <a:rPr lang="en-US" altLang="zh-CN"/>
              <a:t>“</a:t>
            </a:r>
            <a:r>
              <a:rPr lang="zh-CN" altLang="en-US"/>
              <a:t>技能符号化</a:t>
            </a:r>
            <a:r>
              <a:rPr lang="en-US" altLang="zh-CN"/>
              <a:t>”“</a:t>
            </a:r>
            <a:r>
              <a:rPr lang="zh-CN" altLang="en-US"/>
              <a:t>技能自定义</a:t>
            </a:r>
            <a:r>
              <a:rPr lang="en-US" altLang="zh-CN"/>
              <a:t>”</a:t>
            </a:r>
            <a:r>
              <a:rPr lang="zh-CN" altLang="en-US"/>
              <a:t>的想法是不需要变化的。因为在游戏中如果你想要把这种</a:t>
            </a:r>
            <a:r>
              <a:rPr lang="en-US" altLang="zh-CN">
                <a:sym typeface="+mn-ea"/>
              </a:rPr>
              <a:t>“</a:t>
            </a:r>
            <a:r>
              <a:rPr lang="zh-CN" altLang="en-US">
                <a:sym typeface="+mn-ea"/>
              </a:rPr>
              <a:t>魔法的仪式感</a:t>
            </a:r>
            <a:r>
              <a:rPr lang="en-US" altLang="zh-CN">
                <a:sym typeface="+mn-ea"/>
              </a:rPr>
              <a:t>”</a:t>
            </a:r>
            <a:r>
              <a:rPr lang="zh-CN" altLang="en-US">
                <a:sym typeface="+mn-ea"/>
              </a:rPr>
              <a:t>变得有意义，就需要一个足够合适的寄托。通常游戏把</a:t>
            </a:r>
            <a:r>
              <a:rPr lang="en-US" altLang="zh-CN">
                <a:sym typeface="+mn-ea"/>
              </a:rPr>
              <a:t>“</a:t>
            </a:r>
            <a:r>
              <a:rPr lang="zh-CN" altLang="en-US">
                <a:sym typeface="+mn-ea"/>
              </a:rPr>
              <a:t>魔法的仪式感</a:t>
            </a:r>
            <a:r>
              <a:rPr lang="en-US" altLang="zh-CN">
                <a:sym typeface="+mn-ea"/>
              </a:rPr>
              <a:t>”</a:t>
            </a:r>
            <a:r>
              <a:rPr lang="zh-CN" altLang="en-US">
                <a:sym typeface="+mn-ea"/>
              </a:rPr>
              <a:t>寄托在</a:t>
            </a:r>
            <a:r>
              <a:rPr lang="en-US" altLang="zh-CN">
                <a:sym typeface="+mn-ea"/>
              </a:rPr>
              <a:t>“</a:t>
            </a:r>
            <a:r>
              <a:rPr lang="zh-CN" altLang="en-US">
                <a:sym typeface="+mn-ea"/>
              </a:rPr>
              <a:t>释放的特效</a:t>
            </a:r>
            <a:r>
              <a:rPr lang="en-US" altLang="zh-CN">
                <a:sym typeface="+mn-ea"/>
              </a:rPr>
              <a:t>”</a:t>
            </a:r>
            <a:r>
              <a:rPr lang="zh-CN" altLang="en-US">
                <a:sym typeface="+mn-ea"/>
              </a:rPr>
              <a:t>上，我这是</a:t>
            </a:r>
            <a:r>
              <a:rPr lang="zh-CN" altLang="en-US">
                <a:sym typeface="+mn-ea"/>
              </a:rPr>
              <a:t>寄托在</a:t>
            </a:r>
            <a:r>
              <a:rPr lang="en-US" altLang="zh-CN">
                <a:sym typeface="+mn-ea"/>
              </a:rPr>
              <a:t>“</a:t>
            </a:r>
            <a:r>
              <a:rPr lang="zh-CN" altLang="en-US">
                <a:sym typeface="+mn-ea"/>
              </a:rPr>
              <a:t>构筑的逻辑</a:t>
            </a:r>
            <a:r>
              <a:rPr lang="en-US" altLang="zh-CN">
                <a:sym typeface="+mn-ea"/>
              </a:rPr>
              <a:t>”</a:t>
            </a:r>
            <a:r>
              <a:rPr lang="zh-CN" altLang="en-US">
                <a:sym typeface="+mn-ea"/>
              </a:rPr>
              <a:t>上。</a:t>
            </a:r>
            <a:endParaRPr lang="zh-CN" altLang="en-US"/>
          </a:p>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p:sp>
        <p:nvSpPr>
          <p:cNvPr id="1048588" name="标题 1"/>
          <p:cNvSpPr>
            <a:spLocks noGrp="1"/>
          </p:cNvSpPr>
          <p:nvPr>
            <p:ph type="title"/>
          </p:nvPr>
        </p:nvSpPr>
        <p:spPr/>
        <p:txBody>
          <a:bodyPr/>
          <a:p>
            <a:r>
              <a:rPr lang="zh-CN" altLang="en-US"/>
              <a:t>第二阶段</a:t>
            </a:r>
            <a:r>
              <a:rPr lang="en-US" altLang="zh-CN"/>
              <a:t>——</a:t>
            </a:r>
            <a:r>
              <a:rPr lang="zh-CN" altLang="en-US"/>
              <a:t>之前思路的问题</a:t>
            </a:r>
            <a:endParaRPr lang="zh-CN" altLang="en-US"/>
          </a:p>
        </p:txBody>
      </p:sp>
      <p:cxnSp>
        <p:nvCxnSpPr>
          <p:cNvPr id="2" name="直接箭头连接符 1"/>
          <p:cNvCxnSpPr/>
          <p:nvPr/>
        </p:nvCxnSpPr>
        <p:spPr>
          <a:xfrm>
            <a:off x="2874645" y="4554855"/>
            <a:ext cx="407352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 name="直接箭头连接符 2"/>
          <p:cNvCxnSpPr/>
          <p:nvPr/>
        </p:nvCxnSpPr>
        <p:spPr>
          <a:xfrm flipH="1" flipV="1">
            <a:off x="2865120" y="2839085"/>
            <a:ext cx="9525" cy="171577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p:sp>
        <p:nvSpPr>
          <p:cNvPr id="1048586" name="标题 1"/>
          <p:cNvSpPr>
            <a:spLocks noGrp="1"/>
          </p:cNvSpPr>
          <p:nvPr>
            <p:ph type="title"/>
          </p:nvPr>
        </p:nvSpPr>
        <p:spPr/>
        <p:txBody>
          <a:bodyPr>
            <a:normAutofit fontScale="90000"/>
          </a:bodyPr>
          <a:p>
            <a:r>
              <a:rPr lang="zh-CN" altLang="en-US"/>
              <a:t>第二阶段</a:t>
            </a:r>
            <a:r>
              <a:rPr lang="en-US" altLang="zh-CN"/>
              <a:t>——</a:t>
            </a:r>
            <a:r>
              <a:rPr lang="zh-CN" altLang="en-US"/>
              <a:t>未体验《</a:t>
            </a:r>
            <a:r>
              <a:rPr lang="en-US" altLang="zh-CN"/>
              <a:t>Noita</a:t>
            </a:r>
            <a:r>
              <a:rPr lang="zh-CN" altLang="en-US"/>
              <a:t>》前的玩法设计思路</a:t>
            </a:r>
            <a:endParaRPr lang="zh-CN" altLang="en-US"/>
          </a:p>
        </p:txBody>
      </p:sp>
      <p:sp>
        <p:nvSpPr>
          <p:cNvPr id="1048587" name="内容占位符 2"/>
          <p:cNvSpPr>
            <a:spLocks noGrp="1"/>
          </p:cNvSpPr>
          <p:nvPr>
            <p:ph idx="1"/>
          </p:nvPr>
        </p:nvSpPr>
        <p:spPr/>
        <p:txBody>
          <a:bodyPr/>
          <a:p>
            <a:r>
              <a:rPr lang="zh-CN" altLang="en-US"/>
              <a:t>首先还是要对魔法阵的外形做一些探究。虽然之前一篇文章里已经提过了魔法阵外形结构，但是其对外形结构描述和归纳只不过是我对于网上资料一些粗浅的总结。实际上这种</a:t>
            </a:r>
            <a:r>
              <a:rPr lang="en-US" altLang="zh-CN"/>
              <a:t>“</a:t>
            </a:r>
            <a:r>
              <a:rPr lang="zh-CN" altLang="en-US"/>
              <a:t>圆环</a:t>
            </a:r>
            <a:r>
              <a:rPr lang="en-US" altLang="zh-CN"/>
              <a:t>+</a:t>
            </a:r>
            <a:r>
              <a:rPr lang="zh-CN" altLang="en-US"/>
              <a:t>纹路</a:t>
            </a:r>
            <a:r>
              <a:rPr lang="en-US" altLang="zh-CN"/>
              <a:t>”</a:t>
            </a:r>
            <a:r>
              <a:rPr lang="zh-CN" altLang="en-US"/>
              <a:t>的平面设计可以变得很复杂。因为就我们的观感上来说，只要主体是</a:t>
            </a:r>
            <a:r>
              <a:rPr lang="en-US" altLang="zh-CN"/>
              <a:t>“</a:t>
            </a:r>
            <a:r>
              <a:rPr lang="zh-CN" altLang="en-US"/>
              <a:t>圆环</a:t>
            </a:r>
            <a:r>
              <a:rPr lang="en-US" altLang="zh-CN"/>
              <a:t>”</a:t>
            </a:r>
            <a:r>
              <a:rPr lang="zh-CN" altLang="en-US"/>
              <a:t>在加上些不知所谓的神秘符号就是魔法阵了。其中很多细节没有太多限制。如果有现成的设计逻辑，对于我来说也就从根本上有了参考。</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p:pic>
        <p:nvPicPr>
          <p:cNvPr id="2" name="图片 1" descr="魔法阵"/>
          <p:cNvPicPr>
            <a:picLocks noChangeAspect="1"/>
          </p:cNvPicPr>
          <p:nvPr/>
        </p:nvPicPr>
        <p:blipFill>
          <a:blip r:embed="rId1"/>
          <a:stretch>
            <a:fillRect/>
          </a:stretch>
        </p:blipFill>
        <p:spPr>
          <a:xfrm>
            <a:off x="4334510" y="1983105"/>
            <a:ext cx="5116830" cy="3837940"/>
          </a:xfrm>
          <a:prstGeom prst="rect">
            <a:avLst/>
          </a:prstGeom>
        </p:spPr>
      </p:pic>
      <p:sp>
        <p:nvSpPr>
          <p:cNvPr id="1048586" name="标题 1"/>
          <p:cNvSpPr>
            <a:spLocks noGrp="1"/>
          </p:cNvSpPr>
          <p:nvPr>
            <p:ph type="title"/>
          </p:nvPr>
        </p:nvSpPr>
        <p:spPr/>
        <p:txBody>
          <a:bodyPr>
            <a:normAutofit fontScale="90000"/>
          </a:bodyPr>
          <a:p>
            <a:r>
              <a:rPr lang="zh-CN" altLang="en-US"/>
              <a:t>第二阶段</a:t>
            </a:r>
            <a:r>
              <a:rPr lang="en-US" altLang="zh-CN"/>
              <a:t>——</a:t>
            </a:r>
            <a:r>
              <a:rPr lang="zh-CN" altLang="en-US">
                <a:sym typeface="+mn-ea"/>
              </a:rPr>
              <a:t>未体验《</a:t>
            </a:r>
            <a:r>
              <a:rPr lang="en-US" altLang="zh-CN">
                <a:sym typeface="+mn-ea"/>
              </a:rPr>
              <a:t>Noita</a:t>
            </a:r>
            <a:r>
              <a:rPr lang="zh-CN" altLang="en-US">
                <a:sym typeface="+mn-ea"/>
              </a:rPr>
              <a:t>》前的玩法设计思路</a:t>
            </a:r>
            <a:endParaRPr lang="zh-CN" altLang="en-US"/>
          </a:p>
        </p:txBody>
      </p:sp>
      <p:sp>
        <p:nvSpPr>
          <p:cNvPr id="1048609" name="文本框 10"/>
          <p:cNvSpPr txBox="1"/>
          <p:nvPr/>
        </p:nvSpPr>
        <p:spPr>
          <a:xfrm>
            <a:off x="10144760" y="2690495"/>
            <a:ext cx="1301750" cy="337185"/>
          </a:xfrm>
          <a:prstGeom prst="rect">
            <a:avLst/>
          </a:prstGeom>
          <a:noFill/>
        </p:spPr>
        <p:txBody>
          <a:bodyPr wrap="square" rtlCol="0">
            <a:spAutoFit/>
          </a:bodyPr>
          <a:p>
            <a:r>
              <a:rPr lang="zh-CN" altLang="en-US" sz="1600"/>
              <a:t>桥接</a:t>
            </a:r>
            <a:endParaRPr lang="zh-CN" altLang="en-US" sz="1600"/>
          </a:p>
        </p:txBody>
      </p:sp>
      <p:sp>
        <p:nvSpPr>
          <p:cNvPr id="1048610" name="文本框 12"/>
          <p:cNvSpPr txBox="1"/>
          <p:nvPr/>
        </p:nvSpPr>
        <p:spPr>
          <a:xfrm>
            <a:off x="10144760" y="3044190"/>
            <a:ext cx="1301750" cy="337185"/>
          </a:xfrm>
          <a:prstGeom prst="rect">
            <a:avLst/>
          </a:prstGeom>
          <a:noFill/>
        </p:spPr>
        <p:txBody>
          <a:bodyPr wrap="square" rtlCol="0">
            <a:spAutoFit/>
          </a:bodyPr>
          <a:p>
            <a:r>
              <a:rPr lang="zh-CN" altLang="en-US" sz="1600"/>
              <a:t>环间纹路</a:t>
            </a:r>
            <a:endParaRPr lang="zh-CN" altLang="en-US" sz="1600"/>
          </a:p>
        </p:txBody>
      </p:sp>
      <p:sp>
        <p:nvSpPr>
          <p:cNvPr id="1048611" name="文本框 13"/>
          <p:cNvSpPr txBox="1"/>
          <p:nvPr/>
        </p:nvSpPr>
        <p:spPr>
          <a:xfrm>
            <a:off x="10144760" y="3397250"/>
            <a:ext cx="1301750" cy="337185"/>
          </a:xfrm>
          <a:prstGeom prst="rect">
            <a:avLst/>
          </a:prstGeom>
          <a:noFill/>
        </p:spPr>
        <p:txBody>
          <a:bodyPr wrap="square" rtlCol="0">
            <a:spAutoFit/>
          </a:bodyPr>
          <a:p>
            <a:r>
              <a:rPr lang="zh-CN" altLang="en-US" sz="1600"/>
              <a:t>环外侧纹路</a:t>
            </a:r>
            <a:endParaRPr lang="zh-CN" altLang="en-US" sz="1600"/>
          </a:p>
        </p:txBody>
      </p:sp>
      <p:sp>
        <p:nvSpPr>
          <p:cNvPr id="1048612" name="文本框 14"/>
          <p:cNvSpPr txBox="1"/>
          <p:nvPr/>
        </p:nvSpPr>
        <p:spPr>
          <a:xfrm>
            <a:off x="10144760" y="3749675"/>
            <a:ext cx="1301750" cy="337185"/>
          </a:xfrm>
          <a:prstGeom prst="rect">
            <a:avLst/>
          </a:prstGeom>
          <a:noFill/>
        </p:spPr>
        <p:txBody>
          <a:bodyPr wrap="square" rtlCol="0">
            <a:spAutoFit/>
          </a:bodyPr>
          <a:p>
            <a:r>
              <a:rPr lang="zh-CN" altLang="en-US" sz="1600"/>
              <a:t>环上纹路</a:t>
            </a:r>
            <a:endParaRPr lang="zh-CN" altLang="en-US" sz="1600"/>
          </a:p>
        </p:txBody>
      </p:sp>
      <p:cxnSp>
        <p:nvCxnSpPr>
          <p:cNvPr id="3" name="直接连接符 6"/>
          <p:cNvCxnSpPr/>
          <p:nvPr/>
        </p:nvCxnSpPr>
        <p:spPr>
          <a:xfrm>
            <a:off x="9124950" y="2520950"/>
            <a:ext cx="1008000" cy="190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4" name="直接连接符 7"/>
          <p:cNvCxnSpPr/>
          <p:nvPr/>
        </p:nvCxnSpPr>
        <p:spPr>
          <a:xfrm flipV="1">
            <a:off x="8560435" y="3227705"/>
            <a:ext cx="1584325" cy="190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5" name="直接连接符 8"/>
          <p:cNvCxnSpPr/>
          <p:nvPr/>
        </p:nvCxnSpPr>
        <p:spPr>
          <a:xfrm flipV="1">
            <a:off x="8798560" y="3580765"/>
            <a:ext cx="1332000" cy="1079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6" name="直接连接符 9"/>
          <p:cNvCxnSpPr/>
          <p:nvPr/>
        </p:nvCxnSpPr>
        <p:spPr>
          <a:xfrm>
            <a:off x="8418195" y="2874010"/>
            <a:ext cx="1728000" cy="254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7" name="矩形 6"/>
          <p:cNvSpPr/>
          <p:nvPr/>
        </p:nvSpPr>
        <p:spPr>
          <a:xfrm>
            <a:off x="7661910" y="2762250"/>
            <a:ext cx="756285" cy="297180"/>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pic>
        <p:nvPicPr>
          <p:cNvPr id="8" name="图片 3" descr="演示用例0"/>
          <p:cNvPicPr>
            <a:picLocks noChangeAspect="1"/>
          </p:cNvPicPr>
          <p:nvPr/>
        </p:nvPicPr>
        <p:blipFill>
          <a:blip r:embed="rId2"/>
          <a:stretch>
            <a:fillRect/>
          </a:stretch>
        </p:blipFill>
        <p:spPr>
          <a:xfrm>
            <a:off x="473075" y="1805940"/>
            <a:ext cx="2105660" cy="2105660"/>
          </a:xfrm>
          <a:prstGeom prst="rect">
            <a:avLst/>
          </a:prstGeom>
        </p:spPr>
      </p:pic>
      <p:pic>
        <p:nvPicPr>
          <p:cNvPr id="9" name="图片 4" descr="fire"/>
          <p:cNvPicPr>
            <a:picLocks noChangeAspect="1"/>
          </p:cNvPicPr>
          <p:nvPr/>
        </p:nvPicPr>
        <p:blipFill>
          <a:blip r:embed="rId3"/>
          <a:stretch>
            <a:fillRect/>
          </a:stretch>
        </p:blipFill>
        <p:spPr>
          <a:xfrm>
            <a:off x="1137920" y="2470785"/>
            <a:ext cx="775970" cy="775970"/>
          </a:xfrm>
          <a:prstGeom prst="rect">
            <a:avLst/>
          </a:prstGeom>
        </p:spPr>
      </p:pic>
      <p:cxnSp>
        <p:nvCxnSpPr>
          <p:cNvPr id="10" name="直接连接符 6"/>
          <p:cNvCxnSpPr/>
          <p:nvPr/>
        </p:nvCxnSpPr>
        <p:spPr>
          <a:xfrm>
            <a:off x="2239645" y="2281555"/>
            <a:ext cx="9620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11" name="直接连接符 7"/>
          <p:cNvCxnSpPr/>
          <p:nvPr/>
        </p:nvCxnSpPr>
        <p:spPr>
          <a:xfrm flipV="1">
            <a:off x="1617345" y="2987675"/>
            <a:ext cx="15843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12" name="直接连接符 8"/>
          <p:cNvCxnSpPr/>
          <p:nvPr/>
        </p:nvCxnSpPr>
        <p:spPr>
          <a:xfrm flipV="1">
            <a:off x="2093595" y="3340735"/>
            <a:ext cx="1108075" cy="1079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13" name="直接连接符 9"/>
          <p:cNvCxnSpPr/>
          <p:nvPr/>
        </p:nvCxnSpPr>
        <p:spPr>
          <a:xfrm>
            <a:off x="2077720" y="2633980"/>
            <a:ext cx="1123950" cy="2540"/>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4" name="文本框 10"/>
          <p:cNvSpPr txBox="1"/>
          <p:nvPr/>
        </p:nvSpPr>
        <p:spPr>
          <a:xfrm>
            <a:off x="3201670" y="1983105"/>
            <a:ext cx="1301750" cy="370840"/>
          </a:xfrm>
          <a:prstGeom prst="rect">
            <a:avLst/>
          </a:prstGeom>
          <a:noFill/>
        </p:spPr>
        <p:txBody>
          <a:bodyPr wrap="square" rtlCol="0">
            <a:spAutoFit/>
          </a:bodyPr>
          <a:p>
            <a:r>
              <a:rPr lang="zh-CN" altLang="en-US" sz="1600"/>
              <a:t>魔法引</a:t>
            </a:r>
            <a:endParaRPr lang="zh-CN" altLang="en-US" sz="1600"/>
          </a:p>
        </p:txBody>
      </p:sp>
      <p:sp>
        <p:nvSpPr>
          <p:cNvPr id="15" name="文本框 12"/>
          <p:cNvSpPr txBox="1"/>
          <p:nvPr/>
        </p:nvSpPr>
        <p:spPr>
          <a:xfrm>
            <a:off x="3201670" y="2336800"/>
            <a:ext cx="1301750" cy="370840"/>
          </a:xfrm>
          <a:prstGeom prst="rect">
            <a:avLst/>
          </a:prstGeom>
          <a:noFill/>
        </p:spPr>
        <p:txBody>
          <a:bodyPr wrap="square" rtlCol="0">
            <a:spAutoFit/>
          </a:bodyPr>
          <a:p>
            <a:r>
              <a:rPr lang="zh-CN" altLang="en-US" sz="1600"/>
              <a:t>芒星</a:t>
            </a:r>
            <a:endParaRPr lang="zh-CN" altLang="en-US" sz="1600"/>
          </a:p>
        </p:txBody>
      </p:sp>
      <p:sp>
        <p:nvSpPr>
          <p:cNvPr id="16" name="文本框 13"/>
          <p:cNvSpPr txBox="1"/>
          <p:nvPr/>
        </p:nvSpPr>
        <p:spPr>
          <a:xfrm>
            <a:off x="3201670" y="2689860"/>
            <a:ext cx="1301750" cy="370839"/>
          </a:xfrm>
          <a:prstGeom prst="rect">
            <a:avLst/>
          </a:prstGeom>
          <a:noFill/>
        </p:spPr>
        <p:txBody>
          <a:bodyPr wrap="square" rtlCol="0">
            <a:spAutoFit/>
          </a:bodyPr>
          <a:p>
            <a:r>
              <a:rPr lang="zh-CN" altLang="en-US" sz="1600"/>
              <a:t>魔法核</a:t>
            </a:r>
            <a:endParaRPr lang="zh-CN" altLang="en-US" sz="1600"/>
          </a:p>
        </p:txBody>
      </p:sp>
      <p:sp>
        <p:nvSpPr>
          <p:cNvPr id="17" name="文本框 14"/>
          <p:cNvSpPr txBox="1"/>
          <p:nvPr/>
        </p:nvSpPr>
        <p:spPr>
          <a:xfrm>
            <a:off x="3201670" y="3042285"/>
            <a:ext cx="1301750" cy="337185"/>
          </a:xfrm>
          <a:prstGeom prst="rect">
            <a:avLst/>
          </a:prstGeom>
          <a:noFill/>
        </p:spPr>
        <p:txBody>
          <a:bodyPr wrap="square" rtlCol="0">
            <a:spAutoFit/>
          </a:bodyPr>
          <a:p>
            <a:r>
              <a:rPr lang="zh-CN" altLang="en-US" sz="1600"/>
              <a:t>纹路</a:t>
            </a:r>
            <a:endParaRPr lang="zh-CN" altLang="en-US" sz="1600"/>
          </a:p>
        </p:txBody>
      </p:sp>
      <p:sp>
        <p:nvSpPr>
          <p:cNvPr id="18" name="文本框 10"/>
          <p:cNvSpPr txBox="1"/>
          <p:nvPr/>
        </p:nvSpPr>
        <p:spPr>
          <a:xfrm>
            <a:off x="10144760" y="2338705"/>
            <a:ext cx="1301750" cy="337185"/>
          </a:xfrm>
          <a:prstGeom prst="rect">
            <a:avLst/>
          </a:prstGeom>
          <a:noFill/>
        </p:spPr>
        <p:txBody>
          <a:bodyPr wrap="square" rtlCol="0">
            <a:spAutoFit/>
          </a:bodyPr>
          <a:p>
            <a:r>
              <a:rPr lang="zh-CN" altLang="en-US" sz="1600"/>
              <a:t>环内侧纹路</a:t>
            </a:r>
            <a:endParaRPr lang="zh-CN" altLang="en-US" sz="1600"/>
          </a:p>
        </p:txBody>
      </p:sp>
      <p:cxnSp>
        <p:nvCxnSpPr>
          <p:cNvPr id="19" name="直接连接符 8"/>
          <p:cNvCxnSpPr/>
          <p:nvPr/>
        </p:nvCxnSpPr>
        <p:spPr>
          <a:xfrm flipV="1">
            <a:off x="8494395" y="3934460"/>
            <a:ext cx="1620000" cy="1079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0" name="文本框 14"/>
          <p:cNvSpPr txBox="1"/>
          <p:nvPr/>
        </p:nvSpPr>
        <p:spPr>
          <a:xfrm>
            <a:off x="10144760" y="4104005"/>
            <a:ext cx="1453515" cy="337185"/>
          </a:xfrm>
          <a:prstGeom prst="rect">
            <a:avLst/>
          </a:prstGeom>
          <a:noFill/>
        </p:spPr>
        <p:txBody>
          <a:bodyPr wrap="square" rtlCol="0">
            <a:spAutoFit/>
          </a:bodyPr>
          <a:p>
            <a:r>
              <a:rPr lang="zh-CN" altLang="en-US" sz="1600"/>
              <a:t>不规则的内核</a:t>
            </a:r>
            <a:endParaRPr lang="zh-CN" altLang="en-US" sz="1600"/>
          </a:p>
        </p:txBody>
      </p:sp>
      <p:sp>
        <p:nvSpPr>
          <p:cNvPr id="21" name="矩形 20"/>
          <p:cNvSpPr/>
          <p:nvPr/>
        </p:nvSpPr>
        <p:spPr>
          <a:xfrm>
            <a:off x="6797040" y="3305175"/>
            <a:ext cx="941070" cy="1066800"/>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22" name="直接连接符 8"/>
          <p:cNvCxnSpPr/>
          <p:nvPr/>
        </p:nvCxnSpPr>
        <p:spPr>
          <a:xfrm flipV="1">
            <a:off x="7738110" y="4295775"/>
            <a:ext cx="2376000" cy="1079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3" name="文本框 14"/>
          <p:cNvSpPr txBox="1"/>
          <p:nvPr/>
        </p:nvSpPr>
        <p:spPr>
          <a:xfrm>
            <a:off x="10144760" y="4458335"/>
            <a:ext cx="1453515" cy="337185"/>
          </a:xfrm>
          <a:prstGeom prst="rect">
            <a:avLst/>
          </a:prstGeom>
          <a:noFill/>
        </p:spPr>
        <p:txBody>
          <a:bodyPr wrap="square" rtlCol="0">
            <a:spAutoFit/>
          </a:bodyPr>
          <a:p>
            <a:r>
              <a:rPr lang="zh-CN" altLang="en-US" sz="1600"/>
              <a:t>圆环勾连</a:t>
            </a:r>
            <a:endParaRPr lang="zh-CN" altLang="en-US" sz="1600"/>
          </a:p>
        </p:txBody>
      </p:sp>
      <p:sp>
        <p:nvSpPr>
          <p:cNvPr id="24" name="矩形 23"/>
          <p:cNvSpPr/>
          <p:nvPr/>
        </p:nvSpPr>
        <p:spPr>
          <a:xfrm>
            <a:off x="6042025" y="4372610"/>
            <a:ext cx="622300" cy="603885"/>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25" name="直接连接符 8"/>
          <p:cNvCxnSpPr/>
          <p:nvPr/>
        </p:nvCxnSpPr>
        <p:spPr>
          <a:xfrm flipV="1">
            <a:off x="6664325" y="4650105"/>
            <a:ext cx="3456000" cy="1079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6" name="文本框 13"/>
          <p:cNvSpPr txBox="1"/>
          <p:nvPr/>
        </p:nvSpPr>
        <p:spPr>
          <a:xfrm>
            <a:off x="680085" y="4293870"/>
            <a:ext cx="1881505" cy="337185"/>
          </a:xfrm>
          <a:prstGeom prst="rect">
            <a:avLst/>
          </a:prstGeom>
          <a:noFill/>
        </p:spPr>
        <p:txBody>
          <a:bodyPr wrap="square" rtlCol="0">
            <a:spAutoFit/>
          </a:bodyPr>
          <a:p>
            <a:r>
              <a:rPr lang="en-US" altLang="zh-CN" sz="1600"/>
              <a:t>1.</a:t>
            </a:r>
            <a:r>
              <a:rPr lang="zh-CN" altLang="en-US" sz="1600"/>
              <a:t>之前的结构归纳</a:t>
            </a:r>
            <a:endParaRPr lang="zh-CN" altLang="en-US" sz="1600"/>
          </a:p>
        </p:txBody>
      </p:sp>
      <p:sp>
        <p:nvSpPr>
          <p:cNvPr id="27" name="文本框 13"/>
          <p:cNvSpPr txBox="1"/>
          <p:nvPr/>
        </p:nvSpPr>
        <p:spPr>
          <a:xfrm>
            <a:off x="680720" y="5180965"/>
            <a:ext cx="2520950" cy="337185"/>
          </a:xfrm>
          <a:prstGeom prst="rect">
            <a:avLst/>
          </a:prstGeom>
          <a:noFill/>
        </p:spPr>
        <p:txBody>
          <a:bodyPr wrap="square" rtlCol="0">
            <a:spAutoFit/>
          </a:bodyPr>
          <a:p>
            <a:r>
              <a:rPr lang="en-US" altLang="zh-CN" sz="1600"/>
              <a:t>2.</a:t>
            </a:r>
            <a:r>
              <a:rPr lang="zh-CN" altLang="en-US" sz="1600"/>
              <a:t>其他的魔法阵设计作品</a:t>
            </a:r>
            <a:endParaRPr lang="zh-CN" altLang="en-US" sz="1600"/>
          </a:p>
        </p:txBody>
      </p:sp>
      <p:sp>
        <p:nvSpPr>
          <p:cNvPr id="28" name="上箭头标注 27"/>
          <p:cNvSpPr/>
          <p:nvPr/>
        </p:nvSpPr>
        <p:spPr>
          <a:xfrm>
            <a:off x="680720" y="3863975"/>
            <a:ext cx="1752600" cy="767080"/>
          </a:xfrm>
          <a:prstGeom prst="upArrowCallout">
            <a:avLst>
              <a:gd name="adj1" fmla="val 10099"/>
              <a:gd name="adj2" fmla="val 12582"/>
              <a:gd name="adj3" fmla="val 18708"/>
              <a:gd name="adj4" fmla="val 48758"/>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右箭头标注 28"/>
          <p:cNvSpPr/>
          <p:nvPr/>
        </p:nvSpPr>
        <p:spPr>
          <a:xfrm>
            <a:off x="688975" y="5180965"/>
            <a:ext cx="3431540" cy="345440"/>
          </a:xfrm>
          <a:prstGeom prst="rightArrowCallout">
            <a:avLst>
              <a:gd name="adj1" fmla="val 25000"/>
              <a:gd name="adj2" fmla="val 25000"/>
              <a:gd name="adj3" fmla="val 25000"/>
              <a:gd name="adj4" fmla="val 6859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p:sp>
        <p:nvSpPr>
          <p:cNvPr id="1048586" name="标题 1"/>
          <p:cNvSpPr>
            <a:spLocks noGrp="1"/>
          </p:cNvSpPr>
          <p:nvPr>
            <p:ph type="title"/>
          </p:nvPr>
        </p:nvSpPr>
        <p:spPr/>
        <p:txBody>
          <a:bodyPr/>
          <a:p>
            <a:r>
              <a:rPr lang="zh-CN" altLang="en-US"/>
              <a:t>第二阶段</a:t>
            </a:r>
            <a:r>
              <a:rPr lang="en-US" altLang="zh-CN"/>
              <a:t>——</a:t>
            </a:r>
            <a:r>
              <a:rPr lang="zh-CN" altLang="en-US"/>
              <a:t>相关</a:t>
            </a:r>
            <a:r>
              <a:rPr lang="zh-CN" altLang="en-US"/>
              <a:t>参考资料</a:t>
            </a:r>
            <a:endParaRPr lang="zh-CN" altLang="en-US"/>
          </a:p>
        </p:txBody>
      </p:sp>
      <p:sp>
        <p:nvSpPr>
          <p:cNvPr id="1048587" name="内容占位符 2"/>
          <p:cNvSpPr>
            <a:spLocks noGrp="1"/>
          </p:cNvSpPr>
          <p:nvPr>
            <p:ph idx="1"/>
          </p:nvPr>
        </p:nvSpPr>
        <p:spPr/>
        <p:txBody>
          <a:bodyPr/>
          <a:p>
            <a:r>
              <a:rPr lang="en-US" altLang="zh-CN"/>
              <a:t>1. </a:t>
            </a:r>
            <a:r>
              <a:rPr lang="zh-CN" altLang="en-US">
                <a:sym typeface="+mn-ea"/>
              </a:rPr>
              <a:t>《尖帽子的魔法工房》</a:t>
            </a:r>
            <a:endParaRPr lang="zh-CN"/>
          </a:p>
          <a:p>
            <a:r>
              <a:rPr lang="zh-CN"/>
              <a:t>提到</a:t>
            </a:r>
            <a:r>
              <a:rPr lang="en-US" altLang="zh-CN"/>
              <a:t>“</a:t>
            </a:r>
            <a:r>
              <a:rPr lang="zh-CN" altLang="en-US"/>
              <a:t>魔法阵</a:t>
            </a:r>
            <a:r>
              <a:rPr lang="en-US" altLang="zh-CN"/>
              <a:t>”</a:t>
            </a:r>
            <a:r>
              <a:rPr lang="zh-CN" altLang="en-US"/>
              <a:t>的魔幻作品很多，但是具体到其构筑细节的，并不常见。这里我搜到了一部漫画《尖帽子的魔法工房》，作者为白浜欧，其中对于魔法阵的结构有细节描述。</a:t>
            </a:r>
            <a:endParaRPr lang="zh-CN" altLang="en-US"/>
          </a:p>
          <a:p>
            <a:r>
              <a:rPr lang="zh-CN" altLang="en-US"/>
              <a:t>额外提一下，这部作品在漫画界评价非常高。喜欢魔幻题材漫画的朋友可以留意一下。</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p:pic>
        <p:nvPicPr>
          <p:cNvPr id="2097152" name="图片 4" descr="QQ截图20220424012909"/>
          <p:cNvPicPr>
            <a:picLocks noChangeAspect="1"/>
          </p:cNvPicPr>
          <p:nvPr>
            <p:custDataLst>
              <p:tags r:id="rId1"/>
            </p:custDataLst>
          </p:nvPr>
        </p:nvPicPr>
        <p:blipFill>
          <a:blip r:embed="rId2"/>
          <a:stretch>
            <a:fillRect/>
          </a:stretch>
        </p:blipFill>
        <p:spPr>
          <a:xfrm>
            <a:off x="6173470" y="0"/>
            <a:ext cx="4710430" cy="6858000"/>
          </a:xfrm>
          <a:prstGeom prst="rect">
            <a:avLst/>
          </a:prstGeom>
        </p:spPr>
      </p:pic>
      <p:pic>
        <p:nvPicPr>
          <p:cNvPr id="2097153" name="图片 5" descr="QQ截图20220424013006"/>
          <p:cNvPicPr>
            <a:picLocks noChangeAspect="1"/>
          </p:cNvPicPr>
          <p:nvPr>
            <p:custDataLst>
              <p:tags r:id="rId3"/>
            </p:custDataLst>
          </p:nvPr>
        </p:nvPicPr>
        <p:blipFill>
          <a:blip r:embed="rId4"/>
          <a:stretch>
            <a:fillRect/>
          </a:stretch>
        </p:blipFill>
        <p:spPr>
          <a:xfrm>
            <a:off x="1187450" y="0"/>
            <a:ext cx="4986020" cy="6858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p:sp>
        <p:nvSpPr>
          <p:cNvPr id="1048590"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8591" name="内容占位符 2"/>
          <p:cNvSpPr>
            <a:spLocks noGrp="1"/>
          </p:cNvSpPr>
          <p:nvPr>
            <p:ph idx="1"/>
          </p:nvPr>
        </p:nvSpPr>
        <p:spPr/>
        <p:txBody>
          <a:bodyPr/>
          <a:p>
            <a:r>
              <a:rPr lang="zh-CN" altLang="en-US"/>
              <a:t>虽然这是部顶级的漫画，但是其对于魔法阵结构的设计依旧是简单的，以至于在剧情上都不是那么经得起推敲。</a:t>
            </a:r>
            <a:endParaRPr lang="zh-CN" altLang="en-US"/>
          </a:p>
          <a:p>
            <a:r>
              <a:rPr lang="zh-CN" altLang="en-US"/>
              <a:t>就比如这里贴出来的两页漫画，其中有漫画中对于魔法阵逻辑的描述。只是一些简单的元素，主人公竟然觉得</a:t>
            </a:r>
            <a:r>
              <a:rPr lang="en-US" altLang="zh-CN"/>
              <a:t>“</a:t>
            </a:r>
            <a:r>
              <a:rPr lang="zh-CN" altLang="en-US"/>
              <a:t>记住这些废了好大的劲</a:t>
            </a:r>
            <a:r>
              <a:rPr lang="en-US" altLang="zh-CN"/>
              <a:t>”</a:t>
            </a:r>
            <a:r>
              <a:rPr lang="zh-CN" altLang="en-US"/>
              <a:t>。</a:t>
            </a:r>
            <a:endParaRPr lang="zh-CN" altLang="en-US"/>
          </a:p>
          <a:p>
            <a:r>
              <a:rPr lang="zh-CN" altLang="en-US"/>
              <a:t>再例如，整个故事的开端就是主人公在照着书绘制了一个魔法阵后意外石化了自己的母亲。于是，主人公为了解开母亲的石化而开始出门冒险。但是，主人公却十分意外忘记了自己所绘魔法阵的样子，一定要找到同样的魔法书（原来那本已在石化中被毁），才能记起自己画了怎么样的魔法阵。</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p:sp>
        <p:nvSpPr>
          <p:cNvPr id="1048594"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8595" name="内容占位符 2"/>
          <p:cNvSpPr>
            <a:spLocks noGrp="1"/>
          </p:cNvSpPr>
          <p:nvPr>
            <p:ph idx="1"/>
          </p:nvPr>
        </p:nvSpPr>
        <p:spPr/>
        <p:txBody>
          <a:bodyPr/>
          <a:p>
            <a:r>
              <a:rPr lang="zh-CN"/>
              <a:t>我这里并不是想要给这部漫画挑刺，而是想表达，我认为漫画的作者也想要追求</a:t>
            </a:r>
            <a:r>
              <a:rPr lang="en-US" altLang="zh-CN"/>
              <a:t>“</a:t>
            </a:r>
            <a:r>
              <a:rPr lang="zh-CN" altLang="en-US"/>
              <a:t>有复杂逻辑的魔法阵</a:t>
            </a:r>
            <a:r>
              <a:rPr lang="en-US" altLang="zh-CN"/>
              <a:t>”</a:t>
            </a:r>
            <a:r>
              <a:rPr lang="zh-CN"/>
              <a:t>，但是却没有很好的设计出对应的魔法阵外观，更多的需要额外内容来达到这个设定，比如绘制炫酷的魔法效果、人物的间歇性痴傻、世界观上额外的设定。</a:t>
            </a:r>
            <a:endParaRPr lang="zh-CN"/>
          </a:p>
          <a:p>
            <a:r>
              <a:rPr lang="en-US" altLang="zh-CN">
                <a:sym typeface="+mn-ea"/>
              </a:rPr>
              <a:t>“</a:t>
            </a:r>
            <a:r>
              <a:rPr lang="zh-CN">
                <a:sym typeface="+mn-ea"/>
              </a:rPr>
              <a:t>在漫画设定中，每个人都可以绘制魔法阵释放魔法，但是魔法师们撒谎说释放魔法需要天生是魔法师，所以魔法师们在绘制和释放魔法阵时都不让人看到魔法阵细节</a:t>
            </a:r>
            <a:r>
              <a:rPr lang="en-US" altLang="zh-CN">
                <a:sym typeface="+mn-ea"/>
              </a:rPr>
              <a:t>”</a:t>
            </a:r>
            <a:endParaRPr lang="en-US" altLang="zh-CN">
              <a:sym typeface="+mn-ea"/>
            </a:endParaRPr>
          </a:p>
          <a:p>
            <a:r>
              <a:rPr lang="en-US" altLang="zh-CN"/>
              <a:t>“</a:t>
            </a:r>
            <a:r>
              <a:rPr lang="zh-CN" altLang="en-US"/>
              <a:t>漫画中魔法阵的逻辑设计，除了不同符号对应不同效果外，线条的曲直、符号的大小都会影响魔法阵的最终效果</a:t>
            </a:r>
            <a:r>
              <a:rPr lang="en-US" altLang="zh-CN"/>
              <a:t>”</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p:sp>
        <p:nvSpPr>
          <p:cNvPr id="1048594"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8595" name="内容占位符 2"/>
          <p:cNvSpPr>
            <a:spLocks noGrp="1"/>
          </p:cNvSpPr>
          <p:nvPr>
            <p:ph idx="1"/>
          </p:nvPr>
        </p:nvSpPr>
        <p:spPr/>
        <p:txBody>
          <a:bodyPr/>
          <a:p>
            <a:r>
              <a:rPr lang="zh-CN" altLang="en-US"/>
              <a:t>可以看到，</a:t>
            </a:r>
            <a:r>
              <a:rPr lang="zh-CN" altLang="en-US">
                <a:sym typeface="+mn-ea"/>
              </a:rPr>
              <a:t>纵使是白浜欧这样的一流魔幻题材设计者，在</a:t>
            </a:r>
            <a:r>
              <a:rPr lang="en-US" altLang="zh-CN">
                <a:sym typeface="+mn-ea"/>
              </a:rPr>
              <a:t>“</a:t>
            </a:r>
            <a:r>
              <a:rPr lang="zh-CN" altLang="en-US">
                <a:sym typeface="+mn-ea"/>
              </a:rPr>
              <a:t>魔法阵</a:t>
            </a:r>
            <a:r>
              <a:rPr lang="en-US" altLang="zh-CN">
                <a:sym typeface="+mn-ea"/>
              </a:rPr>
              <a:t>”</a:t>
            </a:r>
            <a:r>
              <a:rPr lang="zh-CN" altLang="en-US">
                <a:sym typeface="+mn-ea"/>
              </a:rPr>
              <a:t>外形设计的逻辑性上依旧显得单薄。所以，想要从无到有自己设计出一套有一定内容深度的魔法阵外形，是一件非常难的事情。</a:t>
            </a:r>
            <a:endParaRPr lang="zh-CN" altLang="en-US">
              <a:sym typeface="+mn-ea"/>
            </a:endParaRPr>
          </a:p>
          <a:p>
            <a:r>
              <a:rPr lang="zh-CN" altLang="en-US">
                <a:sym typeface="+mn-ea"/>
              </a:rPr>
              <a:t>那么我们扩大一下范围，如果是想参考一些有逻辑的圆环为主体的平面设计呢？</a:t>
            </a:r>
            <a:endParaRPr lang="zh-CN" altLang="en-US">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p:sp>
        <p:nvSpPr>
          <p:cNvPr id="1049038"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39" name="内容占位符 2"/>
          <p:cNvSpPr>
            <a:spLocks noGrp="1"/>
          </p:cNvSpPr>
          <p:nvPr>
            <p:ph idx="1"/>
          </p:nvPr>
        </p:nvSpPr>
        <p:spPr/>
        <p:txBody>
          <a:bodyPr/>
          <a:p>
            <a:r>
              <a:rPr lang="en-US" altLang="zh-CN"/>
              <a:t>2. </a:t>
            </a:r>
            <a:r>
              <a:rPr lang="zh-CN" altLang="en-US"/>
              <a:t>《</a:t>
            </a:r>
            <a:r>
              <a:rPr lang="zh-CN" altLang="en-US"/>
              <a:t>神秘博士》</a:t>
            </a:r>
            <a:endParaRPr lang="zh-CN"/>
          </a:p>
          <a:p>
            <a:r>
              <a:rPr lang="zh-CN"/>
              <a:t>《神秘博士》中时间领主就使用一种以圆形为主要符号的语言。</a:t>
            </a:r>
            <a:endParaRPr 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p:sp>
        <p:nvSpPr>
          <p:cNvPr id="1048613" name="标题 1"/>
          <p:cNvSpPr>
            <a:spLocks noGrp="1"/>
          </p:cNvSpPr>
          <p:nvPr>
            <p:ph type="title"/>
          </p:nvPr>
        </p:nvSpPr>
        <p:spPr>
          <a:xfrm>
            <a:off x="838200" y="141605"/>
            <a:ext cx="10515600" cy="1325563"/>
          </a:xfrm>
        </p:spPr>
        <p:txBody>
          <a:bodyPr/>
          <a:p>
            <a:r>
              <a:rPr lang="zh-CN" altLang="en-US"/>
              <a:t>魔法阵的游戏性设计</a:t>
            </a:r>
            <a:r>
              <a:rPr lang="en-US" altLang="zh-CN"/>
              <a:t>——</a:t>
            </a:r>
            <a:r>
              <a:rPr lang="zh-CN" altLang="en-US"/>
              <a:t>玩法设计目标</a:t>
            </a:r>
            <a:endParaRPr lang="zh-CN" altLang="en-US"/>
          </a:p>
        </p:txBody>
      </p:sp>
      <p:sp>
        <p:nvSpPr>
          <p:cNvPr id="1048614" name="内容占位符 2"/>
          <p:cNvSpPr>
            <a:spLocks noGrp="1"/>
          </p:cNvSpPr>
          <p:nvPr>
            <p:ph idx="1"/>
          </p:nvPr>
        </p:nvSpPr>
        <p:spPr>
          <a:xfrm>
            <a:off x="838200" y="1467485"/>
            <a:ext cx="10515600" cy="4351338"/>
          </a:xfrm>
        </p:spPr>
        <p:txBody>
          <a:bodyPr/>
          <a:p>
            <a:r>
              <a:rPr lang="zh-CN" altLang="en-US" sz="2400"/>
              <a:t>文艺作品中，魔法阵常被用来作召唤、陷阱、攻击等法术的媒介。在此，我以</a:t>
            </a:r>
            <a:r>
              <a:rPr lang="en-US" altLang="zh-CN" sz="2400"/>
              <a:t>“</a:t>
            </a:r>
            <a:r>
              <a:rPr lang="zh-CN" altLang="en-US" sz="2400"/>
              <a:t>攻击法术</a:t>
            </a:r>
            <a:r>
              <a:rPr lang="en-US" altLang="zh-CN" sz="2400"/>
              <a:t>”</a:t>
            </a:r>
            <a:r>
              <a:rPr lang="zh-CN" altLang="en-US" sz="2400"/>
              <a:t>为目标，也就是</a:t>
            </a:r>
            <a:r>
              <a:rPr lang="en-US" altLang="zh-CN" sz="2400"/>
              <a:t>“</a:t>
            </a:r>
            <a:r>
              <a:rPr lang="zh-CN" altLang="en-US" sz="2400"/>
              <a:t>绘制魔法阵来制造一次法术攻击</a:t>
            </a:r>
            <a:r>
              <a:rPr lang="en-US" altLang="zh-CN" sz="2400"/>
              <a:t>”</a:t>
            </a:r>
            <a:r>
              <a:rPr lang="zh-CN" altLang="en-US" sz="2400"/>
              <a:t>。</a:t>
            </a:r>
            <a:endParaRPr lang="zh-CN" altLang="en-US" sz="2400"/>
          </a:p>
          <a:p>
            <a:r>
              <a:rPr lang="zh-CN" altLang="en-US" sz="2400"/>
              <a:t>魔法阵由多种符号组成，技能由数值和规则组成，那么这里的玩法设计目标可以归结为</a:t>
            </a:r>
            <a:r>
              <a:rPr lang="en-US" altLang="zh-CN" sz="2400"/>
              <a:t>“</a:t>
            </a:r>
            <a:r>
              <a:rPr lang="zh-CN" altLang="en-US" sz="2400"/>
              <a:t>将技能中的数值和规则符号化，并体现在魔法阵中</a:t>
            </a:r>
            <a:r>
              <a:rPr lang="en-US" altLang="zh-CN" sz="2400"/>
              <a:t>”</a:t>
            </a:r>
            <a:r>
              <a:rPr lang="zh-CN" altLang="en-US" sz="2400"/>
              <a:t>，反过来也成立，即</a:t>
            </a:r>
            <a:r>
              <a:rPr lang="en-US" altLang="zh-CN" sz="2400"/>
              <a:t>“</a:t>
            </a:r>
            <a:r>
              <a:rPr lang="zh-CN" altLang="en-US" sz="2400"/>
              <a:t>有哪些</a:t>
            </a:r>
            <a:r>
              <a:rPr lang="zh-CN" altLang="en-US" sz="2400">
                <a:sym typeface="+mn-ea"/>
              </a:rPr>
              <a:t>魔法阵中的</a:t>
            </a:r>
            <a:r>
              <a:rPr lang="zh-CN" altLang="en-US" sz="2400"/>
              <a:t>符号可以确定一个技能</a:t>
            </a:r>
            <a:r>
              <a:rPr lang="en-US" altLang="zh-CN" sz="2400"/>
              <a:t>”</a:t>
            </a:r>
            <a:r>
              <a:rPr lang="zh-CN" altLang="en-US" sz="2400"/>
              <a:t>。</a:t>
            </a:r>
            <a:endParaRPr lang="zh-CN" altLang="en-US" sz="2400"/>
          </a:p>
          <a:p>
            <a:r>
              <a:rPr lang="zh-CN" altLang="en-US" sz="2400"/>
              <a:t>由之前所述的魔法阵结构，魔法阵玩法设计目标如下图：</a:t>
            </a:r>
            <a:endParaRPr lang="zh-CN" altLang="en-US" sz="2400"/>
          </a:p>
        </p:txBody>
      </p:sp>
      <p:grpSp>
        <p:nvGrpSpPr>
          <p:cNvPr id="71" name="组合 20"/>
          <p:cNvGrpSpPr/>
          <p:nvPr/>
        </p:nvGrpSpPr>
        <p:grpSpPr>
          <a:xfrm>
            <a:off x="3523615" y="4093210"/>
            <a:ext cx="5255895" cy="2105660"/>
            <a:chOff x="5112" y="2281"/>
            <a:chExt cx="8277" cy="3316"/>
          </a:xfrm>
        </p:grpSpPr>
        <p:pic>
          <p:nvPicPr>
            <p:cNvPr id="2097156" name="图片 3" descr="演示用例0"/>
            <p:cNvPicPr>
              <a:picLocks noChangeAspect="1"/>
            </p:cNvPicPr>
            <p:nvPr/>
          </p:nvPicPr>
          <p:blipFill>
            <a:blip r:embed="rId1"/>
            <a:stretch>
              <a:fillRect/>
            </a:stretch>
          </p:blipFill>
          <p:spPr>
            <a:xfrm>
              <a:off x="5112" y="2281"/>
              <a:ext cx="3316" cy="3316"/>
            </a:xfrm>
            <a:prstGeom prst="rect">
              <a:avLst/>
            </a:prstGeom>
          </p:spPr>
        </p:pic>
        <p:pic>
          <p:nvPicPr>
            <p:cNvPr id="2097157" name="图片 4" descr="fire"/>
            <p:cNvPicPr>
              <a:picLocks noChangeAspect="1"/>
            </p:cNvPicPr>
            <p:nvPr/>
          </p:nvPicPr>
          <p:blipFill>
            <a:blip r:embed="rId2"/>
            <a:stretch>
              <a:fillRect/>
            </a:stretch>
          </p:blipFill>
          <p:spPr>
            <a:xfrm>
              <a:off x="6159" y="3328"/>
              <a:ext cx="1222" cy="1222"/>
            </a:xfrm>
            <a:prstGeom prst="rect">
              <a:avLst/>
            </a:prstGeom>
          </p:spPr>
        </p:pic>
        <p:cxnSp>
          <p:nvCxnSpPr>
            <p:cNvPr id="3145732" name="直接连接符 6"/>
            <p:cNvCxnSpPr/>
            <p:nvPr/>
          </p:nvCxnSpPr>
          <p:spPr>
            <a:xfrm>
              <a:off x="7894" y="3030"/>
              <a:ext cx="1515" cy="3"/>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33" name="直接连接符 7"/>
            <p:cNvCxnSpPr/>
            <p:nvPr/>
          </p:nvCxnSpPr>
          <p:spPr>
            <a:xfrm flipV="1">
              <a:off x="6914" y="4142"/>
              <a:ext cx="2495" cy="3"/>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34" name="直接连接符 8"/>
            <p:cNvCxnSpPr/>
            <p:nvPr/>
          </p:nvCxnSpPr>
          <p:spPr>
            <a:xfrm flipV="1">
              <a:off x="7664" y="4698"/>
              <a:ext cx="1745" cy="17"/>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048615" name="文本框 10"/>
            <p:cNvSpPr txBox="1"/>
            <p:nvPr/>
          </p:nvSpPr>
          <p:spPr>
            <a:xfrm>
              <a:off x="9409" y="2741"/>
              <a:ext cx="2050" cy="584"/>
            </a:xfrm>
            <a:prstGeom prst="rect">
              <a:avLst/>
            </a:prstGeom>
            <a:noFill/>
          </p:spPr>
          <p:txBody>
            <a:bodyPr wrap="square" rtlCol="0">
              <a:spAutoFit/>
            </a:bodyPr>
            <a:p>
              <a:r>
                <a:rPr lang="zh-CN" altLang="en-US" sz="1600"/>
                <a:t>魔法引</a:t>
              </a:r>
              <a:endParaRPr lang="zh-CN" altLang="en-US" sz="1600"/>
            </a:p>
          </p:txBody>
        </p:sp>
        <p:sp>
          <p:nvSpPr>
            <p:cNvPr id="1048616" name="文本框 12"/>
            <p:cNvSpPr txBox="1"/>
            <p:nvPr/>
          </p:nvSpPr>
          <p:spPr>
            <a:xfrm>
              <a:off x="9409" y="3298"/>
              <a:ext cx="2050" cy="584"/>
            </a:xfrm>
            <a:prstGeom prst="rect">
              <a:avLst/>
            </a:prstGeom>
            <a:noFill/>
          </p:spPr>
          <p:txBody>
            <a:bodyPr wrap="square" rtlCol="0">
              <a:spAutoFit/>
            </a:bodyPr>
            <a:p>
              <a:r>
                <a:rPr lang="zh-CN" altLang="en-US" sz="1600"/>
                <a:t>芒星</a:t>
              </a:r>
              <a:endParaRPr lang="zh-CN" altLang="en-US" sz="1600"/>
            </a:p>
          </p:txBody>
        </p:sp>
        <p:sp>
          <p:nvSpPr>
            <p:cNvPr id="1048617" name="文本框 13"/>
            <p:cNvSpPr txBox="1"/>
            <p:nvPr/>
          </p:nvSpPr>
          <p:spPr>
            <a:xfrm>
              <a:off x="9409" y="3854"/>
              <a:ext cx="2050" cy="584"/>
            </a:xfrm>
            <a:prstGeom prst="rect">
              <a:avLst/>
            </a:prstGeom>
            <a:noFill/>
          </p:spPr>
          <p:txBody>
            <a:bodyPr wrap="square" rtlCol="0">
              <a:spAutoFit/>
            </a:bodyPr>
            <a:p>
              <a:r>
                <a:rPr lang="zh-CN" altLang="en-US" sz="1600"/>
                <a:t>魔法核</a:t>
              </a:r>
              <a:endParaRPr lang="zh-CN" altLang="en-US" sz="1600"/>
            </a:p>
          </p:txBody>
        </p:sp>
        <p:sp>
          <p:nvSpPr>
            <p:cNvPr id="1048618" name="文本框 14"/>
            <p:cNvSpPr txBox="1"/>
            <p:nvPr/>
          </p:nvSpPr>
          <p:spPr>
            <a:xfrm>
              <a:off x="9409" y="4409"/>
              <a:ext cx="2050" cy="584"/>
            </a:xfrm>
            <a:prstGeom prst="rect">
              <a:avLst/>
            </a:prstGeom>
            <a:noFill/>
          </p:spPr>
          <p:txBody>
            <a:bodyPr wrap="square" rtlCol="0">
              <a:spAutoFit/>
            </a:bodyPr>
            <a:p>
              <a:r>
                <a:rPr lang="zh-CN" altLang="en-US" sz="1600"/>
                <a:t>势</a:t>
              </a:r>
              <a:endParaRPr lang="zh-CN" altLang="en-US" sz="1600"/>
            </a:p>
          </p:txBody>
        </p:sp>
        <p:sp>
          <p:nvSpPr>
            <p:cNvPr id="1048619" name="右大括号 5"/>
            <p:cNvSpPr/>
            <p:nvPr/>
          </p:nvSpPr>
          <p:spPr>
            <a:xfrm>
              <a:off x="10775" y="3030"/>
              <a:ext cx="122" cy="559"/>
            </a:xfrm>
            <a:prstGeom prst="rightBrace">
              <a:avLst>
                <a:gd name="adj1" fmla="val 54867"/>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1048620" name="右大括号 11"/>
            <p:cNvSpPr/>
            <p:nvPr/>
          </p:nvSpPr>
          <p:spPr>
            <a:xfrm>
              <a:off x="10775" y="4139"/>
              <a:ext cx="122" cy="559"/>
            </a:xfrm>
            <a:prstGeom prst="rightBrace">
              <a:avLst>
                <a:gd name="adj1" fmla="val 54867"/>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cxnSp>
          <p:nvCxnSpPr>
            <p:cNvPr id="3145735" name="直接箭头连接符 15"/>
            <p:cNvCxnSpPr/>
            <p:nvPr/>
          </p:nvCxnSpPr>
          <p:spPr>
            <a:xfrm>
              <a:off x="10979" y="3311"/>
              <a:ext cx="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6" name="直接箭头连接符 16"/>
            <p:cNvCxnSpPr/>
            <p:nvPr/>
          </p:nvCxnSpPr>
          <p:spPr>
            <a:xfrm>
              <a:off x="10979" y="4417"/>
              <a:ext cx="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8621" name="文本框 17"/>
            <p:cNvSpPr txBox="1"/>
            <p:nvPr/>
          </p:nvSpPr>
          <p:spPr>
            <a:xfrm>
              <a:off x="11339" y="3046"/>
              <a:ext cx="2050" cy="584"/>
            </a:xfrm>
            <a:prstGeom prst="rect">
              <a:avLst/>
            </a:prstGeom>
            <a:noFill/>
          </p:spPr>
          <p:txBody>
            <a:bodyPr wrap="square" rtlCol="0">
              <a:spAutoFit/>
            </a:bodyPr>
            <a:p>
              <a:r>
                <a:rPr lang="zh-CN" altLang="en-US" sz="1600"/>
                <a:t>技能数值</a:t>
              </a:r>
              <a:endParaRPr lang="zh-CN" altLang="en-US" sz="1600"/>
            </a:p>
          </p:txBody>
        </p:sp>
        <p:sp>
          <p:nvSpPr>
            <p:cNvPr id="1048622" name="文本框 18"/>
            <p:cNvSpPr txBox="1"/>
            <p:nvPr/>
          </p:nvSpPr>
          <p:spPr>
            <a:xfrm>
              <a:off x="11339" y="4153"/>
              <a:ext cx="2050" cy="584"/>
            </a:xfrm>
            <a:prstGeom prst="rect">
              <a:avLst/>
            </a:prstGeom>
            <a:noFill/>
          </p:spPr>
          <p:txBody>
            <a:bodyPr wrap="square" rtlCol="0">
              <a:spAutoFit/>
            </a:bodyPr>
            <a:p>
              <a:r>
                <a:rPr lang="zh-CN" altLang="en-US" sz="1600"/>
                <a:t>技能机制</a:t>
              </a:r>
              <a:endParaRPr lang="zh-CN" altLang="en-US" sz="1600"/>
            </a:p>
          </p:txBody>
        </p:sp>
        <p:cxnSp>
          <p:nvCxnSpPr>
            <p:cNvPr id="3145737" name="直接连接符 30"/>
            <p:cNvCxnSpPr/>
            <p:nvPr/>
          </p:nvCxnSpPr>
          <p:spPr>
            <a:xfrm>
              <a:off x="7652" y="3586"/>
              <a:ext cx="1770" cy="4"/>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p:pic>
        <p:nvPicPr>
          <p:cNvPr id="2097227" name="图片 5" descr="0609f503738da9775824f274a751f8198718e3fb"/>
          <p:cNvPicPr>
            <a:picLocks noChangeAspect="1"/>
          </p:cNvPicPr>
          <p:nvPr/>
        </p:nvPicPr>
        <p:blipFill>
          <a:blip r:embed="rId1"/>
          <a:stretch>
            <a:fillRect/>
          </a:stretch>
        </p:blipFill>
        <p:spPr>
          <a:xfrm>
            <a:off x="3444240" y="0"/>
            <a:ext cx="5303520" cy="68580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p:sp>
        <p:nvSpPr>
          <p:cNvPr id="1049040"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41" name="内容占位符 2"/>
          <p:cNvSpPr>
            <a:spLocks noGrp="1"/>
          </p:cNvSpPr>
          <p:nvPr>
            <p:ph idx="1"/>
          </p:nvPr>
        </p:nvSpPr>
        <p:spPr/>
        <p:txBody>
          <a:bodyPr/>
          <a:p>
            <a:r>
              <a:rPr lang="zh-CN"/>
              <a:t>其外形可以说是十分符合</a:t>
            </a:r>
            <a:r>
              <a:rPr lang="en-US" altLang="zh-CN"/>
              <a:t>“</a:t>
            </a:r>
            <a:r>
              <a:rPr lang="zh-CN" altLang="en-US"/>
              <a:t>有逻辑的神秘</a:t>
            </a:r>
            <a:r>
              <a:rPr lang="en-US" altLang="zh-CN"/>
              <a:t>”</a:t>
            </a:r>
            <a:r>
              <a:rPr lang="zh-CN" altLang="en-US"/>
              <a:t>。更不要还有很详细的绘制逻辑。https://shermansplanet.com/gallifreyan/guide.pdf</a:t>
            </a:r>
            <a:endParaRPr lang="zh-CN" altLang="en-US"/>
          </a:p>
          <a:p>
            <a:r>
              <a:rPr lang="zh-CN" altLang="en-US"/>
              <a:t>其本质是将一个句子中的英文字母替换成了对应的圆形符号，最后相互组合形成最后的结果。</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p:sp>
        <p:nvSpPr>
          <p:cNvPr id="1049040"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41" name="内容占位符 2"/>
          <p:cNvSpPr>
            <a:spLocks noGrp="1"/>
          </p:cNvSpPr>
          <p:nvPr>
            <p:ph idx="1"/>
          </p:nvPr>
        </p:nvSpPr>
        <p:spPr/>
        <p:txBody>
          <a:bodyPr/>
          <a:p>
            <a:r>
              <a:rPr lang="zh-CN"/>
              <a:t>其外形看似十分有参考价值</a:t>
            </a:r>
            <a:r>
              <a:rPr lang="zh-CN" altLang="en-US"/>
              <a:t>。网上甚至还能找到一些书写这种语言的语法规则（</a:t>
            </a:r>
            <a:r>
              <a:rPr lang="zh-CN" altLang="en-US">
                <a:sym typeface="+mn-ea"/>
              </a:rPr>
              <a:t>https://shermansplanet.com/gallifreyan/guide.pdf</a:t>
            </a:r>
            <a:endParaRPr lang="zh-CN" altLang="en-US"/>
          </a:p>
          <a:p>
            <a:r>
              <a:rPr lang="zh-CN" altLang="en-US"/>
              <a:t>）。</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p:pic>
        <p:nvPicPr>
          <p:cNvPr id="2" name="图片 1" descr="QQ截图20220516204900"/>
          <p:cNvPicPr>
            <a:picLocks noChangeAspect="1"/>
          </p:cNvPicPr>
          <p:nvPr/>
        </p:nvPicPr>
        <p:blipFill>
          <a:blip r:embed="rId1"/>
          <a:stretch>
            <a:fillRect/>
          </a:stretch>
        </p:blipFill>
        <p:spPr>
          <a:xfrm>
            <a:off x="3719830" y="365125"/>
            <a:ext cx="4752975" cy="59531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p:sp>
        <p:nvSpPr>
          <p:cNvPr id="104904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43" name="内容占位符 2"/>
          <p:cNvSpPr>
            <a:spLocks noGrp="1"/>
          </p:cNvSpPr>
          <p:nvPr>
            <p:ph idx="1"/>
          </p:nvPr>
        </p:nvSpPr>
        <p:spPr/>
        <p:txBody>
          <a:bodyPr/>
          <a:p>
            <a:r>
              <a:rPr lang="zh-CN"/>
              <a:t>但是，上面提到的</a:t>
            </a:r>
            <a:r>
              <a:rPr lang="en-US" altLang="zh-CN"/>
              <a:t>“</a:t>
            </a:r>
            <a:r>
              <a:rPr lang="zh-CN" altLang="en-US"/>
              <a:t>圆形字符</a:t>
            </a:r>
            <a:r>
              <a:rPr lang="en-US" altLang="zh-CN"/>
              <a:t>”</a:t>
            </a:r>
            <a:r>
              <a:rPr lang="zh-CN" altLang="en-US"/>
              <a:t>语言的语法规则的核心是符号的替换，本质上还是英文语法，并没有去新设计一套规则。并且，这个是同人作品，不是官方设计思路。《神秘博士》剧组在设计时间领主语言时的思路似乎和《魔卡少女樱》的制作组一样，堆砌一些看似很神秘的符号。但是不得不说效果还是不错的。</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p:sp>
        <p:nvSpPr>
          <p:cNvPr id="104904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pic>
        <p:nvPicPr>
          <p:cNvPr id="2" name="图片 1" descr="QQ截图20220516205025"/>
          <p:cNvPicPr>
            <a:picLocks noChangeAspect="1"/>
          </p:cNvPicPr>
          <p:nvPr/>
        </p:nvPicPr>
        <p:blipFill>
          <a:blip r:embed="rId1"/>
          <a:stretch>
            <a:fillRect/>
          </a:stretch>
        </p:blipFill>
        <p:spPr>
          <a:xfrm>
            <a:off x="1677035" y="2263775"/>
            <a:ext cx="3286125" cy="3295650"/>
          </a:xfrm>
          <a:prstGeom prst="rect">
            <a:avLst/>
          </a:prstGeom>
        </p:spPr>
      </p:pic>
      <p:pic>
        <p:nvPicPr>
          <p:cNvPr id="3" name="图片 2" descr="QQ截图20220516205924"/>
          <p:cNvPicPr>
            <a:picLocks noChangeAspect="1"/>
          </p:cNvPicPr>
          <p:nvPr/>
        </p:nvPicPr>
        <p:blipFill>
          <a:blip r:embed="rId2"/>
          <a:stretch>
            <a:fillRect/>
          </a:stretch>
        </p:blipFill>
        <p:spPr>
          <a:xfrm>
            <a:off x="5777865" y="2130425"/>
            <a:ext cx="5292000" cy="3562568"/>
          </a:xfrm>
          <a:prstGeom prst="rect">
            <a:avLst/>
          </a:prstGeom>
        </p:spPr>
      </p:pic>
      <p:sp>
        <p:nvSpPr>
          <p:cNvPr id="26" name="文本框 13"/>
          <p:cNvSpPr txBox="1"/>
          <p:nvPr/>
        </p:nvSpPr>
        <p:spPr>
          <a:xfrm>
            <a:off x="2379345" y="5865495"/>
            <a:ext cx="1881505" cy="521970"/>
          </a:xfrm>
          <a:prstGeom prst="rect">
            <a:avLst/>
          </a:prstGeom>
          <a:noFill/>
        </p:spPr>
        <p:txBody>
          <a:bodyPr wrap="square" rtlCol="0">
            <a:spAutoFit/>
          </a:bodyPr>
          <a:p>
            <a:pPr algn="ctr"/>
            <a:r>
              <a:rPr lang="zh-CN" sz="2800"/>
              <a:t>同人设计</a:t>
            </a:r>
            <a:endParaRPr lang="zh-CN" sz="2800"/>
          </a:p>
        </p:txBody>
      </p:sp>
      <p:sp>
        <p:nvSpPr>
          <p:cNvPr id="4" name="文本框 13"/>
          <p:cNvSpPr txBox="1"/>
          <p:nvPr/>
        </p:nvSpPr>
        <p:spPr>
          <a:xfrm>
            <a:off x="7483475" y="5865495"/>
            <a:ext cx="1881505" cy="521970"/>
          </a:xfrm>
          <a:prstGeom prst="rect">
            <a:avLst/>
          </a:prstGeom>
          <a:noFill/>
        </p:spPr>
        <p:txBody>
          <a:bodyPr wrap="square" rtlCol="0">
            <a:spAutoFit/>
          </a:bodyPr>
          <a:p>
            <a:pPr algn="ctr"/>
            <a:r>
              <a:rPr lang="zh-CN" sz="2800"/>
              <a:t>官方设计</a:t>
            </a:r>
            <a:endParaRPr lang="zh-CN" sz="2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p:sp>
        <p:nvSpPr>
          <p:cNvPr id="104904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43" name="内容占位符 2"/>
          <p:cNvSpPr>
            <a:spLocks noGrp="1"/>
          </p:cNvSpPr>
          <p:nvPr>
            <p:ph idx="1"/>
          </p:nvPr>
        </p:nvSpPr>
        <p:spPr/>
        <p:txBody>
          <a:bodyPr>
            <a:normAutofit lnSpcReduction="10000"/>
          </a:bodyPr>
          <a:p>
            <a:r>
              <a:rPr lang="en-US" altLang="zh-CN"/>
              <a:t>3. </a:t>
            </a:r>
            <a:r>
              <a:rPr lang="zh-CN" altLang="en-US"/>
              <a:t>《</a:t>
            </a:r>
            <a:r>
              <a:rPr lang="zh-CN" altLang="en-US"/>
              <a:t>降临》</a:t>
            </a:r>
            <a:endParaRPr lang="zh-CN"/>
          </a:p>
          <a:p>
            <a:r>
              <a:rPr lang="zh-CN"/>
              <a:t>如果说</a:t>
            </a:r>
            <a:r>
              <a:rPr lang="en-US" altLang="zh-CN"/>
              <a:t>“</a:t>
            </a:r>
            <a:r>
              <a:rPr lang="zh-CN" altLang="en-US"/>
              <a:t>圆形符号</a:t>
            </a:r>
            <a:r>
              <a:rPr lang="en-US" altLang="zh-CN"/>
              <a:t>”</a:t>
            </a:r>
            <a:r>
              <a:rPr lang="zh-CN"/>
              <a:t>语言在</a:t>
            </a:r>
            <a:r>
              <a:rPr lang="zh-CN">
                <a:sym typeface="+mn-ea"/>
              </a:rPr>
              <a:t>《神秘博士》中不是重点，设计中有敷衍的可能。那么</a:t>
            </a:r>
            <a:r>
              <a:rPr lang="zh-CN"/>
              <a:t>《降临》中也出现了圆形文字，并且作为整个故事的关键</a:t>
            </a:r>
            <a:r>
              <a:rPr lang="en-US" altLang="zh-CN"/>
              <a:t>“</a:t>
            </a:r>
            <a:r>
              <a:rPr lang="zh-CN" altLang="en-US"/>
              <a:t>学习非线性语言使人类思维跳出因果逻辑</a:t>
            </a:r>
            <a:r>
              <a:rPr lang="en-US" altLang="zh-CN"/>
              <a:t>”</a:t>
            </a:r>
            <a:r>
              <a:rPr lang="zh-CN"/>
              <a:t>。</a:t>
            </a:r>
            <a:endParaRPr lang="zh-CN"/>
          </a:p>
          <a:p>
            <a:endParaRPr lang="zh-CN"/>
          </a:p>
          <a:p>
            <a:endParaRPr lang="zh-CN"/>
          </a:p>
          <a:p>
            <a:r>
              <a:rPr lang="zh-CN"/>
              <a:t>这里额外提一点我对电影内容的看法，我认为电影夸大了语言对人类思维的影响，如果外星人真的能预知未来，那它应该直接用人类语言跟我们交流，而不是与</a:t>
            </a:r>
            <a:r>
              <a:rPr lang="zh-CN"/>
              <a:t>人类猜谜语。</a:t>
            </a:r>
            <a:endParaRPr 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p:pic>
        <p:nvPicPr>
          <p:cNvPr id="2097228" name="图片 5" descr="EC_EEt2XkAAk23E"/>
          <p:cNvPicPr>
            <a:picLocks noChangeAspect="1"/>
          </p:cNvPicPr>
          <p:nvPr/>
        </p:nvPicPr>
        <p:blipFill>
          <a:blip r:embed="rId1"/>
          <a:stretch>
            <a:fillRect/>
          </a:stretch>
        </p:blipFill>
        <p:spPr>
          <a:xfrm>
            <a:off x="3392805" y="0"/>
            <a:ext cx="5406390" cy="68580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p:sp>
        <p:nvSpPr>
          <p:cNvPr id="104904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pic>
        <p:nvPicPr>
          <p:cNvPr id="2" name="图片 1" descr="Arrival10-1"/>
          <p:cNvPicPr>
            <a:picLocks noChangeAspect="1"/>
          </p:cNvPicPr>
          <p:nvPr/>
        </p:nvPicPr>
        <p:blipFill>
          <a:blip r:embed="rId1"/>
          <a:stretch>
            <a:fillRect/>
          </a:stretch>
        </p:blipFill>
        <p:spPr>
          <a:xfrm>
            <a:off x="4066540" y="2627630"/>
            <a:ext cx="4058920" cy="30441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p:sp>
        <p:nvSpPr>
          <p:cNvPr id="104904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1049043" name="内容占位符 2"/>
          <p:cNvSpPr>
            <a:spLocks noGrp="1"/>
          </p:cNvSpPr>
          <p:nvPr>
            <p:ph idx="1"/>
          </p:nvPr>
        </p:nvSpPr>
        <p:spPr/>
        <p:txBody>
          <a:bodyPr>
            <a:normAutofit lnSpcReduction="10000"/>
          </a:bodyPr>
          <a:p>
            <a:r>
              <a:rPr lang="zh-CN"/>
              <a:t>在电影中对于这种</a:t>
            </a:r>
            <a:r>
              <a:rPr lang="en-US" altLang="zh-CN"/>
              <a:t>“</a:t>
            </a:r>
            <a:r>
              <a:rPr lang="zh-CN" altLang="en-US"/>
              <a:t>圆形语言</a:t>
            </a:r>
            <a:r>
              <a:rPr lang="en-US" altLang="zh-CN"/>
              <a:t>”</a:t>
            </a:r>
            <a:r>
              <a:rPr lang="zh-CN" altLang="en-US"/>
              <a:t>外形的设计</a:t>
            </a:r>
            <a:r>
              <a:rPr lang="zh-CN"/>
              <a:t>，就我查到的资料而言，还是一种符号上的替换与叠加。本质上与之前提到的《神秘博士》同人设计没有</a:t>
            </a:r>
            <a:r>
              <a:rPr lang="zh-CN"/>
              <a:t>区别。</a:t>
            </a:r>
            <a:endParaRPr 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p:sp>
        <p:nvSpPr>
          <p:cNvPr id="1048623"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1048624" name="内容占位符 2"/>
          <p:cNvSpPr>
            <a:spLocks noGrp="1"/>
          </p:cNvSpPr>
          <p:nvPr>
            <p:ph idx="1"/>
          </p:nvPr>
        </p:nvSpPr>
        <p:spPr>
          <a:xfrm>
            <a:off x="875665" y="1606550"/>
            <a:ext cx="10784205" cy="1911350"/>
          </a:xfrm>
        </p:spPr>
        <p:txBody>
          <a:bodyPr>
            <a:normAutofit/>
          </a:bodyPr>
          <a:p>
            <a:r>
              <a:rPr lang="zh-CN" altLang="en-US" sz="2400">
                <a:sym typeface="+mn-ea"/>
              </a:rPr>
              <a:t>对于魔法核与势中的符号，本文以先天八卦为来源，对其符号所指做调整，使之更符合游戏中的通用习惯；又由于每一卦都有阳爻和阴爻组成，可调整其为粗细不同的线，作为魔法环的纹路，也就是势，</a:t>
            </a:r>
            <a:r>
              <a:rPr lang="zh-CN" altLang="en-US" sz="2400">
                <a:sym typeface="+mn-ea"/>
              </a:rPr>
              <a:t>这样一来，每个魔法环也就可以附加一种魔法元素，</a:t>
            </a:r>
            <a:r>
              <a:rPr lang="zh-CN" altLang="en-US" sz="2400">
                <a:sym typeface="+mn-ea"/>
              </a:rPr>
              <a:t>最后形成如下对照图：</a:t>
            </a:r>
            <a:endParaRPr lang="zh-CN" altLang="en-US" sz="2400">
              <a:sym typeface="+mn-ea"/>
            </a:endParaRPr>
          </a:p>
        </p:txBody>
      </p:sp>
      <p:grpSp>
        <p:nvGrpSpPr>
          <p:cNvPr id="73" name="组合 125"/>
          <p:cNvGrpSpPr/>
          <p:nvPr/>
        </p:nvGrpSpPr>
        <p:grpSpPr>
          <a:xfrm>
            <a:off x="1844675" y="3368040"/>
            <a:ext cx="8503920" cy="3147060"/>
            <a:chOff x="2905" y="5078"/>
            <a:chExt cx="13392" cy="4956"/>
          </a:xfrm>
        </p:grpSpPr>
        <p:sp>
          <p:nvSpPr>
            <p:cNvPr id="1048625" name="圆角矩形 4"/>
            <p:cNvSpPr/>
            <p:nvPr/>
          </p:nvSpPr>
          <p:spPr>
            <a:xfrm>
              <a:off x="2905"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26" name="圆角矩形 9"/>
            <p:cNvSpPr/>
            <p:nvPr/>
          </p:nvSpPr>
          <p:spPr>
            <a:xfrm>
              <a:off x="2905"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27" name="圆角矩形 10"/>
            <p:cNvSpPr/>
            <p:nvPr/>
          </p:nvSpPr>
          <p:spPr>
            <a:xfrm>
              <a:off x="2905"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28" name="文本框 58"/>
            <p:cNvSpPr txBox="1"/>
            <p:nvPr/>
          </p:nvSpPr>
          <p:spPr>
            <a:xfrm>
              <a:off x="3583" y="5102"/>
              <a:ext cx="809" cy="624"/>
            </a:xfrm>
            <a:prstGeom prst="rect">
              <a:avLst/>
            </a:prstGeom>
            <a:noFill/>
          </p:spPr>
          <p:txBody>
            <a:bodyPr wrap="square" rtlCol="0">
              <a:spAutoFit/>
            </a:bodyPr>
            <a:p>
              <a:pPr algn="ctr"/>
              <a:r>
                <a:rPr lang="zh-CN" altLang="en-US"/>
                <a:t>乾</a:t>
              </a:r>
              <a:endParaRPr lang="zh-CN" altLang="en-US"/>
            </a:p>
          </p:txBody>
        </p:sp>
        <p:pic>
          <p:nvPicPr>
            <p:cNvPr id="2097158" name="图片 110" descr="light"/>
            <p:cNvPicPr>
              <a:picLocks noChangeAspect="1"/>
            </p:cNvPicPr>
            <p:nvPr/>
          </p:nvPicPr>
          <p:blipFill>
            <a:blip r:embed="rId1"/>
            <a:stretch>
              <a:fillRect/>
            </a:stretch>
          </p:blipFill>
          <p:spPr>
            <a:xfrm>
              <a:off x="2905" y="6967"/>
              <a:ext cx="567" cy="567"/>
            </a:xfrm>
            <a:prstGeom prst="rect">
              <a:avLst/>
            </a:prstGeom>
          </p:spPr>
        </p:pic>
        <p:sp>
          <p:nvSpPr>
            <p:cNvPr id="1048629" name="圆角矩形 15"/>
            <p:cNvSpPr/>
            <p:nvPr/>
          </p:nvSpPr>
          <p:spPr>
            <a:xfrm>
              <a:off x="8007"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0" name="圆角矩形 16"/>
            <p:cNvSpPr/>
            <p:nvPr/>
          </p:nvSpPr>
          <p:spPr>
            <a:xfrm>
              <a:off x="8007"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1" name="圆角矩形 17"/>
            <p:cNvSpPr/>
            <p:nvPr/>
          </p:nvSpPr>
          <p:spPr>
            <a:xfrm>
              <a:off x="8007"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2" name="圆角矩形 18"/>
            <p:cNvSpPr/>
            <p:nvPr/>
          </p:nvSpPr>
          <p:spPr>
            <a:xfrm>
              <a:off x="8402"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3" name="圆角矩形 19"/>
            <p:cNvSpPr/>
            <p:nvPr/>
          </p:nvSpPr>
          <p:spPr>
            <a:xfrm>
              <a:off x="8402"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4" name="文本框 60"/>
            <p:cNvSpPr txBox="1"/>
            <p:nvPr/>
          </p:nvSpPr>
          <p:spPr>
            <a:xfrm>
              <a:off x="8685" y="5102"/>
              <a:ext cx="809" cy="624"/>
            </a:xfrm>
            <a:prstGeom prst="rect">
              <a:avLst/>
            </a:prstGeom>
            <a:noFill/>
          </p:spPr>
          <p:txBody>
            <a:bodyPr wrap="square" rtlCol="0">
              <a:spAutoFit/>
            </a:bodyPr>
            <a:p>
              <a:pPr algn="ctr"/>
              <a:r>
                <a:rPr lang="zh-CN" altLang="en-US"/>
                <a:t>艮</a:t>
              </a:r>
              <a:endParaRPr lang="zh-CN" altLang="en-US"/>
            </a:p>
          </p:txBody>
        </p:sp>
        <p:pic>
          <p:nvPicPr>
            <p:cNvPr id="2097159" name="图片 111" descr="mountain"/>
            <p:cNvPicPr>
              <a:picLocks noChangeAspect="1"/>
            </p:cNvPicPr>
            <p:nvPr/>
          </p:nvPicPr>
          <p:blipFill>
            <a:blip r:embed="rId2"/>
            <a:stretch>
              <a:fillRect/>
            </a:stretch>
          </p:blipFill>
          <p:spPr>
            <a:xfrm>
              <a:off x="8007" y="6967"/>
              <a:ext cx="567" cy="567"/>
            </a:xfrm>
            <a:prstGeom prst="rect">
              <a:avLst/>
            </a:prstGeom>
          </p:spPr>
        </p:pic>
        <p:sp>
          <p:nvSpPr>
            <p:cNvPr id="1048635" name="圆角矩形 38"/>
            <p:cNvSpPr/>
            <p:nvPr/>
          </p:nvSpPr>
          <p:spPr>
            <a:xfrm>
              <a:off x="9708"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6" name="圆角矩形 39"/>
            <p:cNvSpPr/>
            <p:nvPr/>
          </p:nvSpPr>
          <p:spPr>
            <a:xfrm>
              <a:off x="9708"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7" name="圆角矩形 40"/>
            <p:cNvSpPr/>
            <p:nvPr/>
          </p:nvSpPr>
          <p:spPr>
            <a:xfrm>
              <a:off x="9708"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8" name="圆角矩形 54"/>
            <p:cNvSpPr/>
            <p:nvPr/>
          </p:nvSpPr>
          <p:spPr>
            <a:xfrm>
              <a:off x="10103"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39" name="文本框 61"/>
            <p:cNvSpPr txBox="1"/>
            <p:nvPr/>
          </p:nvSpPr>
          <p:spPr>
            <a:xfrm>
              <a:off x="10386" y="5102"/>
              <a:ext cx="809" cy="624"/>
            </a:xfrm>
            <a:prstGeom prst="rect">
              <a:avLst/>
            </a:prstGeom>
            <a:noFill/>
          </p:spPr>
          <p:txBody>
            <a:bodyPr wrap="square" rtlCol="0">
              <a:spAutoFit/>
            </a:bodyPr>
            <a:p>
              <a:pPr algn="ctr"/>
              <a:r>
                <a:rPr lang="zh-CN" altLang="en-US"/>
                <a:t>兑</a:t>
              </a:r>
              <a:endParaRPr lang="zh-CN" altLang="en-US"/>
            </a:p>
          </p:txBody>
        </p:sp>
        <p:pic>
          <p:nvPicPr>
            <p:cNvPr id="2097160" name="图片 112" descr="plant"/>
            <p:cNvPicPr>
              <a:picLocks noChangeAspect="1"/>
            </p:cNvPicPr>
            <p:nvPr/>
          </p:nvPicPr>
          <p:blipFill>
            <a:blip r:embed="rId3"/>
            <a:stretch>
              <a:fillRect/>
            </a:stretch>
          </p:blipFill>
          <p:spPr>
            <a:xfrm>
              <a:off x="9708" y="6967"/>
              <a:ext cx="567" cy="567"/>
            </a:xfrm>
            <a:prstGeom prst="rect">
              <a:avLst/>
            </a:prstGeom>
          </p:spPr>
        </p:pic>
        <p:sp>
          <p:nvSpPr>
            <p:cNvPr id="1048640" name="圆角矩形 41"/>
            <p:cNvSpPr/>
            <p:nvPr/>
          </p:nvSpPr>
          <p:spPr>
            <a:xfrm>
              <a:off x="13109"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1" name="圆角矩形 42"/>
            <p:cNvSpPr/>
            <p:nvPr/>
          </p:nvSpPr>
          <p:spPr>
            <a:xfrm>
              <a:off x="13109"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2" name="圆角矩形 43"/>
            <p:cNvSpPr/>
            <p:nvPr/>
          </p:nvSpPr>
          <p:spPr>
            <a:xfrm>
              <a:off x="13109"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3" name="圆角矩形 44"/>
            <p:cNvSpPr/>
            <p:nvPr/>
          </p:nvSpPr>
          <p:spPr>
            <a:xfrm>
              <a:off x="13504"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4" name="圆角矩形 55"/>
            <p:cNvSpPr/>
            <p:nvPr/>
          </p:nvSpPr>
          <p:spPr>
            <a:xfrm>
              <a:off x="13504"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5" name="文本框 63"/>
            <p:cNvSpPr txBox="1"/>
            <p:nvPr/>
          </p:nvSpPr>
          <p:spPr>
            <a:xfrm>
              <a:off x="13787" y="5102"/>
              <a:ext cx="809" cy="624"/>
            </a:xfrm>
            <a:prstGeom prst="rect">
              <a:avLst/>
            </a:prstGeom>
            <a:noFill/>
          </p:spPr>
          <p:txBody>
            <a:bodyPr wrap="square" rtlCol="0">
              <a:spAutoFit/>
            </a:bodyPr>
            <a:p>
              <a:pPr algn="ctr"/>
              <a:r>
                <a:rPr lang="zh-CN" altLang="en-US"/>
                <a:t>震</a:t>
              </a:r>
              <a:endParaRPr lang="zh-CN" altLang="en-US"/>
            </a:p>
          </p:txBody>
        </p:sp>
        <p:pic>
          <p:nvPicPr>
            <p:cNvPr id="2097161" name="图片 113" descr="thunder"/>
            <p:cNvPicPr>
              <a:picLocks noChangeAspect="1"/>
            </p:cNvPicPr>
            <p:nvPr/>
          </p:nvPicPr>
          <p:blipFill>
            <a:blip r:embed="rId4"/>
            <a:stretch>
              <a:fillRect/>
            </a:stretch>
          </p:blipFill>
          <p:spPr>
            <a:xfrm>
              <a:off x="13109" y="6967"/>
              <a:ext cx="567" cy="567"/>
            </a:xfrm>
            <a:prstGeom prst="rect">
              <a:avLst/>
            </a:prstGeom>
          </p:spPr>
        </p:pic>
        <p:sp>
          <p:nvSpPr>
            <p:cNvPr id="1048646" name="圆角矩形 50"/>
            <p:cNvSpPr/>
            <p:nvPr/>
          </p:nvSpPr>
          <p:spPr>
            <a:xfrm>
              <a:off x="11409"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7" name="圆角矩形 51"/>
            <p:cNvSpPr/>
            <p:nvPr/>
          </p:nvSpPr>
          <p:spPr>
            <a:xfrm>
              <a:off x="11409"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8" name="圆角矩形 52"/>
            <p:cNvSpPr/>
            <p:nvPr/>
          </p:nvSpPr>
          <p:spPr>
            <a:xfrm>
              <a:off x="11409"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49" name="圆角矩形 53"/>
            <p:cNvSpPr/>
            <p:nvPr/>
          </p:nvSpPr>
          <p:spPr>
            <a:xfrm>
              <a:off x="11804"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0" name="圆角矩形 57"/>
            <p:cNvSpPr/>
            <p:nvPr/>
          </p:nvSpPr>
          <p:spPr>
            <a:xfrm>
              <a:off x="11804"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1" name="文本框 65"/>
            <p:cNvSpPr txBox="1"/>
            <p:nvPr/>
          </p:nvSpPr>
          <p:spPr>
            <a:xfrm>
              <a:off x="12087" y="5102"/>
              <a:ext cx="809" cy="624"/>
            </a:xfrm>
            <a:prstGeom prst="rect">
              <a:avLst/>
            </a:prstGeom>
            <a:noFill/>
          </p:spPr>
          <p:txBody>
            <a:bodyPr wrap="square" rtlCol="0">
              <a:spAutoFit/>
            </a:bodyPr>
            <a:p>
              <a:pPr algn="ctr"/>
              <a:r>
                <a:rPr lang="zh-CN" altLang="en-US"/>
                <a:t>坎</a:t>
              </a:r>
              <a:endParaRPr lang="zh-CN" altLang="en-US"/>
            </a:p>
          </p:txBody>
        </p:sp>
        <p:pic>
          <p:nvPicPr>
            <p:cNvPr id="2097162" name="图片 114" descr="water"/>
            <p:cNvPicPr>
              <a:picLocks noChangeAspect="1"/>
            </p:cNvPicPr>
            <p:nvPr/>
          </p:nvPicPr>
          <p:blipFill>
            <a:blip r:embed="rId5"/>
            <a:stretch>
              <a:fillRect/>
            </a:stretch>
          </p:blipFill>
          <p:spPr>
            <a:xfrm>
              <a:off x="11409" y="6967"/>
              <a:ext cx="567" cy="567"/>
            </a:xfrm>
            <a:prstGeom prst="rect">
              <a:avLst/>
            </a:prstGeom>
          </p:spPr>
        </p:pic>
        <p:sp>
          <p:nvSpPr>
            <p:cNvPr id="1048652" name="圆角矩形 25"/>
            <p:cNvSpPr/>
            <p:nvPr/>
          </p:nvSpPr>
          <p:spPr>
            <a:xfrm>
              <a:off x="4605"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3" name="圆角矩形 26"/>
            <p:cNvSpPr/>
            <p:nvPr/>
          </p:nvSpPr>
          <p:spPr>
            <a:xfrm>
              <a:off x="4605"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4" name="圆角矩形 27"/>
            <p:cNvSpPr/>
            <p:nvPr/>
          </p:nvSpPr>
          <p:spPr>
            <a:xfrm>
              <a:off x="4605"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5" name="圆角矩形 28"/>
            <p:cNvSpPr/>
            <p:nvPr/>
          </p:nvSpPr>
          <p:spPr>
            <a:xfrm>
              <a:off x="5000"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6" name="文本框 62"/>
            <p:cNvSpPr txBox="1"/>
            <p:nvPr/>
          </p:nvSpPr>
          <p:spPr>
            <a:xfrm>
              <a:off x="5283" y="5102"/>
              <a:ext cx="809" cy="624"/>
            </a:xfrm>
            <a:prstGeom prst="rect">
              <a:avLst/>
            </a:prstGeom>
            <a:noFill/>
          </p:spPr>
          <p:txBody>
            <a:bodyPr wrap="square" rtlCol="0">
              <a:spAutoFit/>
            </a:bodyPr>
            <a:p>
              <a:pPr algn="ctr"/>
              <a:r>
                <a:rPr lang="zh-CN" altLang="en-US"/>
                <a:t>巽</a:t>
              </a:r>
              <a:endParaRPr lang="zh-CN" altLang="en-US"/>
            </a:p>
          </p:txBody>
        </p:sp>
        <p:pic>
          <p:nvPicPr>
            <p:cNvPr id="2097163" name="图片 115" descr="wind"/>
            <p:cNvPicPr>
              <a:picLocks noChangeAspect="1"/>
            </p:cNvPicPr>
            <p:nvPr/>
          </p:nvPicPr>
          <p:blipFill>
            <a:blip r:embed="rId6"/>
            <a:stretch>
              <a:fillRect/>
            </a:stretch>
          </p:blipFill>
          <p:spPr>
            <a:xfrm>
              <a:off x="4605" y="6967"/>
              <a:ext cx="567" cy="567"/>
            </a:xfrm>
            <a:prstGeom prst="rect">
              <a:avLst/>
            </a:prstGeom>
          </p:spPr>
        </p:pic>
        <p:sp>
          <p:nvSpPr>
            <p:cNvPr id="1048657" name="圆角矩形 11"/>
            <p:cNvSpPr/>
            <p:nvPr/>
          </p:nvSpPr>
          <p:spPr>
            <a:xfrm>
              <a:off x="6306"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8" name="圆角矩形 12"/>
            <p:cNvSpPr/>
            <p:nvPr/>
          </p:nvSpPr>
          <p:spPr>
            <a:xfrm>
              <a:off x="6306"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59" name="圆角矩形 13"/>
            <p:cNvSpPr/>
            <p:nvPr/>
          </p:nvSpPr>
          <p:spPr>
            <a:xfrm>
              <a:off x="6306"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0" name="圆角矩形 14"/>
            <p:cNvSpPr/>
            <p:nvPr/>
          </p:nvSpPr>
          <p:spPr>
            <a:xfrm>
              <a:off x="6701"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1" name="文本框 59"/>
            <p:cNvSpPr txBox="1"/>
            <p:nvPr/>
          </p:nvSpPr>
          <p:spPr>
            <a:xfrm>
              <a:off x="6908" y="5102"/>
              <a:ext cx="809" cy="624"/>
            </a:xfrm>
            <a:prstGeom prst="rect">
              <a:avLst/>
            </a:prstGeom>
            <a:noFill/>
          </p:spPr>
          <p:txBody>
            <a:bodyPr wrap="square" rtlCol="0">
              <a:spAutoFit/>
            </a:bodyPr>
            <a:p>
              <a:pPr algn="ctr"/>
              <a:r>
                <a:rPr lang="zh-CN" altLang="en-US"/>
                <a:t>离</a:t>
              </a:r>
              <a:endParaRPr lang="zh-CN" altLang="en-US"/>
            </a:p>
          </p:txBody>
        </p:sp>
        <p:pic>
          <p:nvPicPr>
            <p:cNvPr id="2097164" name="图片 116" descr="fire"/>
            <p:cNvPicPr>
              <a:picLocks noChangeAspect="1"/>
            </p:cNvPicPr>
            <p:nvPr/>
          </p:nvPicPr>
          <p:blipFill>
            <a:blip r:embed="rId7"/>
            <a:stretch>
              <a:fillRect/>
            </a:stretch>
          </p:blipFill>
          <p:spPr>
            <a:xfrm>
              <a:off x="6306" y="6967"/>
              <a:ext cx="567" cy="567"/>
            </a:xfrm>
            <a:prstGeom prst="rect">
              <a:avLst/>
            </a:prstGeom>
          </p:spPr>
        </p:pic>
        <p:sp>
          <p:nvSpPr>
            <p:cNvPr id="1048662" name="圆角矩形 45"/>
            <p:cNvSpPr/>
            <p:nvPr/>
          </p:nvSpPr>
          <p:spPr>
            <a:xfrm>
              <a:off x="14810"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3" name="圆角矩形 46"/>
            <p:cNvSpPr/>
            <p:nvPr/>
          </p:nvSpPr>
          <p:spPr>
            <a:xfrm>
              <a:off x="14810"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4" name="圆角矩形 47"/>
            <p:cNvSpPr/>
            <p:nvPr/>
          </p:nvSpPr>
          <p:spPr>
            <a:xfrm>
              <a:off x="14810"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5" name="圆角矩形 48"/>
            <p:cNvSpPr/>
            <p:nvPr/>
          </p:nvSpPr>
          <p:spPr>
            <a:xfrm>
              <a:off x="15205"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6" name="圆角矩形 49"/>
            <p:cNvSpPr/>
            <p:nvPr/>
          </p:nvSpPr>
          <p:spPr>
            <a:xfrm>
              <a:off x="15205"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7" name="圆角矩形 56"/>
            <p:cNvSpPr/>
            <p:nvPr/>
          </p:nvSpPr>
          <p:spPr>
            <a:xfrm>
              <a:off x="15205"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668" name="文本框 64"/>
            <p:cNvSpPr txBox="1"/>
            <p:nvPr/>
          </p:nvSpPr>
          <p:spPr>
            <a:xfrm>
              <a:off x="15488" y="5102"/>
              <a:ext cx="809" cy="624"/>
            </a:xfrm>
            <a:prstGeom prst="rect">
              <a:avLst/>
            </a:prstGeom>
            <a:noFill/>
          </p:spPr>
          <p:txBody>
            <a:bodyPr wrap="square" rtlCol="0">
              <a:spAutoFit/>
            </a:bodyPr>
            <a:p>
              <a:pPr algn="ctr"/>
              <a:r>
                <a:rPr lang="zh-CN" altLang="en-US"/>
                <a:t>坤</a:t>
              </a:r>
              <a:endParaRPr lang="zh-CN" altLang="en-US"/>
            </a:p>
          </p:txBody>
        </p:sp>
        <p:pic>
          <p:nvPicPr>
            <p:cNvPr id="2097165" name="图片 117" descr="ground"/>
            <p:cNvPicPr>
              <a:picLocks noChangeAspect="1"/>
            </p:cNvPicPr>
            <p:nvPr/>
          </p:nvPicPr>
          <p:blipFill>
            <a:blip r:embed="rId8"/>
            <a:stretch>
              <a:fillRect/>
            </a:stretch>
          </p:blipFill>
          <p:spPr>
            <a:xfrm>
              <a:off x="14810" y="6967"/>
              <a:ext cx="567" cy="567"/>
            </a:xfrm>
            <a:prstGeom prst="rect">
              <a:avLst/>
            </a:prstGeom>
          </p:spPr>
        </p:pic>
        <p:sp>
          <p:nvSpPr>
            <p:cNvPr id="1048669" name="下箭头 31"/>
            <p:cNvSpPr/>
            <p:nvPr/>
          </p:nvSpPr>
          <p:spPr>
            <a:xfrm>
              <a:off x="3340"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0" name="下箭头 32"/>
            <p:cNvSpPr/>
            <p:nvPr/>
          </p:nvSpPr>
          <p:spPr>
            <a:xfrm>
              <a:off x="5040"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1" name="下箭头 33"/>
            <p:cNvSpPr/>
            <p:nvPr/>
          </p:nvSpPr>
          <p:spPr>
            <a:xfrm>
              <a:off x="6741"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2" name="下箭头 34"/>
            <p:cNvSpPr/>
            <p:nvPr/>
          </p:nvSpPr>
          <p:spPr>
            <a:xfrm>
              <a:off x="8442"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3" name="下箭头 35"/>
            <p:cNvSpPr/>
            <p:nvPr/>
          </p:nvSpPr>
          <p:spPr>
            <a:xfrm>
              <a:off x="10143"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4" name="下箭头 36"/>
            <p:cNvSpPr/>
            <p:nvPr/>
          </p:nvSpPr>
          <p:spPr>
            <a:xfrm>
              <a:off x="11844"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5" name="下箭头 37"/>
            <p:cNvSpPr/>
            <p:nvPr/>
          </p:nvSpPr>
          <p:spPr>
            <a:xfrm>
              <a:off x="13544"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6" name="下箭头 66"/>
            <p:cNvSpPr/>
            <p:nvPr/>
          </p:nvSpPr>
          <p:spPr>
            <a:xfrm>
              <a:off x="15245"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77" name="文本框 73"/>
            <p:cNvSpPr txBox="1"/>
            <p:nvPr/>
          </p:nvSpPr>
          <p:spPr>
            <a:xfrm>
              <a:off x="3583" y="6954"/>
              <a:ext cx="809" cy="624"/>
            </a:xfrm>
            <a:prstGeom prst="rect">
              <a:avLst/>
            </a:prstGeom>
            <a:noFill/>
          </p:spPr>
          <p:txBody>
            <a:bodyPr wrap="square" rtlCol="0">
              <a:spAutoFit/>
            </a:bodyPr>
            <a:p>
              <a:pPr algn="ctr"/>
              <a:r>
                <a:rPr lang="zh-CN" altLang="en-US"/>
                <a:t>光</a:t>
              </a:r>
              <a:endParaRPr lang="zh-CN" altLang="en-US"/>
            </a:p>
          </p:txBody>
        </p:sp>
        <p:sp>
          <p:nvSpPr>
            <p:cNvPr id="1048678" name="文本框 74"/>
            <p:cNvSpPr txBox="1"/>
            <p:nvPr/>
          </p:nvSpPr>
          <p:spPr>
            <a:xfrm>
              <a:off x="8685" y="6954"/>
              <a:ext cx="809" cy="624"/>
            </a:xfrm>
            <a:prstGeom prst="rect">
              <a:avLst/>
            </a:prstGeom>
            <a:noFill/>
          </p:spPr>
          <p:txBody>
            <a:bodyPr wrap="square" rtlCol="0">
              <a:spAutoFit/>
            </a:bodyPr>
            <a:p>
              <a:pPr algn="ctr"/>
              <a:r>
                <a:rPr lang="zh-CN" altLang="en-US"/>
                <a:t>岩</a:t>
              </a:r>
              <a:endParaRPr lang="zh-CN" altLang="en-US"/>
            </a:p>
          </p:txBody>
        </p:sp>
        <p:sp>
          <p:nvSpPr>
            <p:cNvPr id="1048679" name="文本框 75"/>
            <p:cNvSpPr txBox="1"/>
            <p:nvPr/>
          </p:nvSpPr>
          <p:spPr>
            <a:xfrm>
              <a:off x="10386" y="6954"/>
              <a:ext cx="809" cy="624"/>
            </a:xfrm>
            <a:prstGeom prst="rect">
              <a:avLst/>
            </a:prstGeom>
            <a:noFill/>
          </p:spPr>
          <p:txBody>
            <a:bodyPr wrap="square" rtlCol="0">
              <a:spAutoFit/>
            </a:bodyPr>
            <a:p>
              <a:pPr algn="ctr"/>
              <a:r>
                <a:rPr lang="zh-CN" altLang="en-US"/>
                <a:t>木</a:t>
              </a:r>
              <a:endParaRPr lang="zh-CN" altLang="en-US"/>
            </a:p>
          </p:txBody>
        </p:sp>
        <p:sp>
          <p:nvSpPr>
            <p:cNvPr id="1048680" name="文本框 76"/>
            <p:cNvSpPr txBox="1"/>
            <p:nvPr/>
          </p:nvSpPr>
          <p:spPr>
            <a:xfrm>
              <a:off x="13787" y="6954"/>
              <a:ext cx="809" cy="624"/>
            </a:xfrm>
            <a:prstGeom prst="rect">
              <a:avLst/>
            </a:prstGeom>
            <a:noFill/>
          </p:spPr>
          <p:txBody>
            <a:bodyPr wrap="square" rtlCol="0">
              <a:spAutoFit/>
            </a:bodyPr>
            <a:p>
              <a:pPr algn="ctr"/>
              <a:r>
                <a:rPr lang="zh-CN" altLang="en-US"/>
                <a:t>雷</a:t>
              </a:r>
              <a:endParaRPr lang="zh-CN" altLang="en-US"/>
            </a:p>
          </p:txBody>
        </p:sp>
        <p:sp>
          <p:nvSpPr>
            <p:cNvPr id="1048681" name="文本框 77"/>
            <p:cNvSpPr txBox="1"/>
            <p:nvPr/>
          </p:nvSpPr>
          <p:spPr>
            <a:xfrm>
              <a:off x="12087" y="6954"/>
              <a:ext cx="809" cy="624"/>
            </a:xfrm>
            <a:prstGeom prst="rect">
              <a:avLst/>
            </a:prstGeom>
            <a:noFill/>
          </p:spPr>
          <p:txBody>
            <a:bodyPr wrap="square" rtlCol="0">
              <a:spAutoFit/>
            </a:bodyPr>
            <a:p>
              <a:pPr algn="ctr"/>
              <a:r>
                <a:rPr lang="zh-CN" altLang="en-US"/>
                <a:t>水</a:t>
              </a:r>
              <a:endParaRPr lang="zh-CN" altLang="en-US"/>
            </a:p>
          </p:txBody>
        </p:sp>
        <p:sp>
          <p:nvSpPr>
            <p:cNvPr id="1048682" name="文本框 78"/>
            <p:cNvSpPr txBox="1"/>
            <p:nvPr/>
          </p:nvSpPr>
          <p:spPr>
            <a:xfrm>
              <a:off x="5283" y="6954"/>
              <a:ext cx="809" cy="624"/>
            </a:xfrm>
            <a:prstGeom prst="rect">
              <a:avLst/>
            </a:prstGeom>
            <a:noFill/>
          </p:spPr>
          <p:txBody>
            <a:bodyPr wrap="square" rtlCol="0">
              <a:spAutoFit/>
            </a:bodyPr>
            <a:p>
              <a:pPr algn="ctr"/>
              <a:r>
                <a:rPr lang="zh-CN" altLang="en-US"/>
                <a:t>风</a:t>
              </a:r>
              <a:endParaRPr lang="zh-CN" altLang="en-US"/>
            </a:p>
          </p:txBody>
        </p:sp>
        <p:sp>
          <p:nvSpPr>
            <p:cNvPr id="1048683" name="文本框 79"/>
            <p:cNvSpPr txBox="1"/>
            <p:nvPr/>
          </p:nvSpPr>
          <p:spPr>
            <a:xfrm>
              <a:off x="6908" y="6954"/>
              <a:ext cx="809" cy="624"/>
            </a:xfrm>
            <a:prstGeom prst="rect">
              <a:avLst/>
            </a:prstGeom>
            <a:noFill/>
          </p:spPr>
          <p:txBody>
            <a:bodyPr wrap="square" rtlCol="0">
              <a:spAutoFit/>
            </a:bodyPr>
            <a:p>
              <a:pPr algn="ctr"/>
              <a:r>
                <a:rPr lang="zh-CN" altLang="en-US"/>
                <a:t>火</a:t>
              </a:r>
              <a:endParaRPr lang="zh-CN" altLang="en-US"/>
            </a:p>
          </p:txBody>
        </p:sp>
        <p:sp>
          <p:nvSpPr>
            <p:cNvPr id="1048684" name="文本框 80"/>
            <p:cNvSpPr txBox="1"/>
            <p:nvPr/>
          </p:nvSpPr>
          <p:spPr>
            <a:xfrm>
              <a:off x="15488" y="6954"/>
              <a:ext cx="809" cy="624"/>
            </a:xfrm>
            <a:prstGeom prst="rect">
              <a:avLst/>
            </a:prstGeom>
            <a:noFill/>
          </p:spPr>
          <p:txBody>
            <a:bodyPr wrap="square" rtlCol="0">
              <a:spAutoFit/>
            </a:bodyPr>
            <a:p>
              <a:pPr algn="ctr"/>
              <a:r>
                <a:rPr lang="zh-CN" altLang="en-US"/>
                <a:t>地</a:t>
              </a:r>
              <a:endParaRPr lang="zh-CN" altLang="en-US"/>
            </a:p>
          </p:txBody>
        </p:sp>
        <p:sp>
          <p:nvSpPr>
            <p:cNvPr id="1048685" name="下箭头 82"/>
            <p:cNvSpPr/>
            <p:nvPr/>
          </p:nvSpPr>
          <p:spPr>
            <a:xfrm>
              <a:off x="3340"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86" name="下箭头 83"/>
            <p:cNvSpPr/>
            <p:nvPr/>
          </p:nvSpPr>
          <p:spPr>
            <a:xfrm>
              <a:off x="5040"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87" name="下箭头 84"/>
            <p:cNvSpPr/>
            <p:nvPr/>
          </p:nvSpPr>
          <p:spPr>
            <a:xfrm>
              <a:off x="6741"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88" name="下箭头 85"/>
            <p:cNvSpPr/>
            <p:nvPr/>
          </p:nvSpPr>
          <p:spPr>
            <a:xfrm>
              <a:off x="8442"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89" name="下箭头 86"/>
            <p:cNvSpPr/>
            <p:nvPr/>
          </p:nvSpPr>
          <p:spPr>
            <a:xfrm>
              <a:off x="10143"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90" name="下箭头 87"/>
            <p:cNvSpPr/>
            <p:nvPr/>
          </p:nvSpPr>
          <p:spPr>
            <a:xfrm>
              <a:off x="11844"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91" name="下箭头 88"/>
            <p:cNvSpPr/>
            <p:nvPr/>
          </p:nvSpPr>
          <p:spPr>
            <a:xfrm>
              <a:off x="13544"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92" name="下箭头 89"/>
            <p:cNvSpPr/>
            <p:nvPr/>
          </p:nvSpPr>
          <p:spPr>
            <a:xfrm>
              <a:off x="15245"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93" name="弧形 90"/>
            <p:cNvSpPr/>
            <p:nvPr/>
          </p:nvSpPr>
          <p:spPr>
            <a:xfrm rot="18900000">
              <a:off x="3150"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4" name="弧形 91"/>
            <p:cNvSpPr/>
            <p:nvPr/>
          </p:nvSpPr>
          <p:spPr>
            <a:xfrm rot="18900000">
              <a:off x="3147"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5" name="弧形 92"/>
            <p:cNvSpPr/>
            <p:nvPr/>
          </p:nvSpPr>
          <p:spPr>
            <a:xfrm rot="18900000">
              <a:off x="3147"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6" name="弧形 96"/>
            <p:cNvSpPr/>
            <p:nvPr/>
          </p:nvSpPr>
          <p:spPr>
            <a:xfrm rot="18900000">
              <a:off x="4850"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7" name="弧形 97"/>
            <p:cNvSpPr/>
            <p:nvPr/>
          </p:nvSpPr>
          <p:spPr>
            <a:xfrm rot="18900000">
              <a:off x="4847"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8" name="弧形 98"/>
            <p:cNvSpPr/>
            <p:nvPr/>
          </p:nvSpPr>
          <p:spPr>
            <a:xfrm rot="18900000">
              <a:off x="4847"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99" name="弧形 99"/>
            <p:cNvSpPr/>
            <p:nvPr/>
          </p:nvSpPr>
          <p:spPr>
            <a:xfrm rot="18900000">
              <a:off x="6551"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0" name="弧形 100"/>
            <p:cNvSpPr/>
            <p:nvPr/>
          </p:nvSpPr>
          <p:spPr>
            <a:xfrm rot="18900000">
              <a:off x="6548"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1" name="弧形 101"/>
            <p:cNvSpPr/>
            <p:nvPr/>
          </p:nvSpPr>
          <p:spPr>
            <a:xfrm rot="18900000">
              <a:off x="6548"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2" name="弧形 102"/>
            <p:cNvSpPr/>
            <p:nvPr/>
          </p:nvSpPr>
          <p:spPr>
            <a:xfrm rot="18900000">
              <a:off x="8252"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3" name="弧形 103"/>
            <p:cNvSpPr/>
            <p:nvPr/>
          </p:nvSpPr>
          <p:spPr>
            <a:xfrm rot="18900000">
              <a:off x="8249"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4" name="弧形 104"/>
            <p:cNvSpPr/>
            <p:nvPr/>
          </p:nvSpPr>
          <p:spPr>
            <a:xfrm rot="18900000">
              <a:off x="8249"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5" name="弧形 105"/>
            <p:cNvSpPr/>
            <p:nvPr/>
          </p:nvSpPr>
          <p:spPr>
            <a:xfrm rot="18900000">
              <a:off x="9953"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6" name="弧形 106"/>
            <p:cNvSpPr/>
            <p:nvPr/>
          </p:nvSpPr>
          <p:spPr>
            <a:xfrm rot="18900000">
              <a:off x="9950"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7" name="弧形 107"/>
            <p:cNvSpPr/>
            <p:nvPr/>
          </p:nvSpPr>
          <p:spPr>
            <a:xfrm rot="18900000">
              <a:off x="9950"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8" name="弧形 108"/>
            <p:cNvSpPr/>
            <p:nvPr/>
          </p:nvSpPr>
          <p:spPr>
            <a:xfrm rot="18900000">
              <a:off x="11654"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09" name="弧形 109"/>
            <p:cNvSpPr/>
            <p:nvPr/>
          </p:nvSpPr>
          <p:spPr>
            <a:xfrm rot="18900000">
              <a:off x="11651"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0" name="弧形 118"/>
            <p:cNvSpPr/>
            <p:nvPr/>
          </p:nvSpPr>
          <p:spPr>
            <a:xfrm rot="18900000">
              <a:off x="11651"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1" name="弧形 119"/>
            <p:cNvSpPr/>
            <p:nvPr/>
          </p:nvSpPr>
          <p:spPr>
            <a:xfrm rot="18900000">
              <a:off x="13354"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2" name="弧形 120"/>
            <p:cNvSpPr/>
            <p:nvPr/>
          </p:nvSpPr>
          <p:spPr>
            <a:xfrm rot="18900000">
              <a:off x="13351"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3" name="弧形 121"/>
            <p:cNvSpPr/>
            <p:nvPr/>
          </p:nvSpPr>
          <p:spPr>
            <a:xfrm rot="18900000">
              <a:off x="13351"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4" name="弧形 122"/>
            <p:cNvSpPr/>
            <p:nvPr/>
          </p:nvSpPr>
          <p:spPr>
            <a:xfrm rot="18900000">
              <a:off x="15055"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5" name="弧形 123"/>
            <p:cNvSpPr/>
            <p:nvPr/>
          </p:nvSpPr>
          <p:spPr>
            <a:xfrm rot="18900000">
              <a:off x="15052"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16" name="弧形 124"/>
            <p:cNvSpPr/>
            <p:nvPr/>
          </p:nvSpPr>
          <p:spPr>
            <a:xfrm rot="18900000">
              <a:off x="15052"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p:sp>
        <p:nvSpPr>
          <p:cNvPr id="1049044" name="标题 1"/>
          <p:cNvSpPr>
            <a:spLocks noGrp="1"/>
          </p:cNvSpPr>
          <p:nvPr>
            <p:ph type="title"/>
          </p:nvPr>
        </p:nvSpPr>
        <p:spPr/>
        <p:txBody>
          <a:bodyPr/>
          <a:p>
            <a:r>
              <a:rPr lang="zh-CN" altLang="en-US"/>
              <a:t>第二阶段</a:t>
            </a:r>
            <a:r>
              <a:rPr lang="en-US" altLang="zh-CN"/>
              <a:t>——</a:t>
            </a:r>
            <a:r>
              <a:rPr lang="zh-CN" altLang="en-US">
                <a:sym typeface="+mn-ea"/>
              </a:rPr>
              <a:t>相关资料的再收集</a:t>
            </a:r>
            <a:endParaRPr lang="zh-CN" altLang="en-US"/>
          </a:p>
        </p:txBody>
      </p:sp>
      <p:sp>
        <p:nvSpPr>
          <p:cNvPr id="1049045" name="内容占位符 2"/>
          <p:cNvSpPr>
            <a:spLocks noGrp="1"/>
          </p:cNvSpPr>
          <p:nvPr>
            <p:ph idx="1"/>
          </p:nvPr>
        </p:nvSpPr>
        <p:spPr/>
        <p:txBody>
          <a:bodyPr/>
          <a:p>
            <a:r>
              <a:rPr lang="zh-CN"/>
              <a:t>总结上述三个例子。可以看到：</a:t>
            </a:r>
            <a:endParaRPr lang="zh-CN"/>
          </a:p>
          <a:p>
            <a:r>
              <a:rPr lang="zh-CN" altLang="en-US"/>
              <a:t>首先，想要从无到有设计一套有深度的魔法阵</a:t>
            </a:r>
            <a:r>
              <a:rPr lang="zh-CN" altLang="en-US"/>
              <a:t>逻辑是十分困难的</a:t>
            </a:r>
            <a:r>
              <a:rPr lang="zh-CN"/>
              <a:t>。</a:t>
            </a:r>
            <a:endParaRPr lang="zh-CN" altLang="en-US"/>
          </a:p>
          <a:p>
            <a:r>
              <a:rPr lang="zh-CN" altLang="en-US"/>
              <a:t>其次，符号替换（字母表）是一种比较常用的设计</a:t>
            </a:r>
            <a:r>
              <a:rPr lang="en-US" altLang="zh-CN"/>
              <a:t>“</a:t>
            </a:r>
            <a:r>
              <a:rPr lang="zh-CN" altLang="en-US"/>
              <a:t>新语言</a:t>
            </a:r>
            <a:r>
              <a:rPr lang="en-US" altLang="zh-CN"/>
              <a:t>”</a:t>
            </a:r>
            <a:r>
              <a:rPr lang="zh-CN" altLang="en-US"/>
              <a:t>的</a:t>
            </a:r>
            <a:r>
              <a:rPr lang="zh-CN" altLang="en-US"/>
              <a:t>方法。</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魔法阵的设计目标</a:t>
            </a:r>
            <a:endParaRPr lang="zh-CN" altLang="en-US"/>
          </a:p>
        </p:txBody>
      </p:sp>
      <p:sp>
        <p:nvSpPr>
          <p:cNvPr id="1049047" name="内容占位符 2"/>
          <p:cNvSpPr>
            <a:spLocks noGrp="1"/>
          </p:cNvSpPr>
          <p:nvPr>
            <p:ph idx="1"/>
          </p:nvPr>
        </p:nvSpPr>
        <p:spPr/>
        <p:txBody>
          <a:bodyPr/>
          <a:p>
            <a:r>
              <a:rPr lang="zh-CN" altLang="en-US"/>
              <a:t>根据对资料的总结，实际上之前的</a:t>
            </a:r>
            <a:r>
              <a:rPr lang="en-US" altLang="zh-CN"/>
              <a:t>“</a:t>
            </a:r>
            <a:r>
              <a:rPr lang="zh-CN" altLang="en-US"/>
              <a:t>魔法阵</a:t>
            </a:r>
            <a:r>
              <a:rPr lang="en-US" altLang="zh-CN"/>
              <a:t>”</a:t>
            </a:r>
            <a:r>
              <a:rPr lang="zh-CN" altLang="en-US"/>
              <a:t>玩法设计思路，即</a:t>
            </a:r>
            <a:r>
              <a:rPr lang="en-US" altLang="zh-CN"/>
              <a:t>“</a:t>
            </a:r>
            <a:r>
              <a:rPr lang="zh-CN" altLang="en-US"/>
              <a:t>将技能符号化后映射到魔法阵上</a:t>
            </a:r>
            <a:r>
              <a:rPr lang="en-US" altLang="zh-CN"/>
              <a:t>”</a:t>
            </a:r>
            <a:r>
              <a:rPr lang="zh-CN" altLang="en-US"/>
              <a:t>，是并不是不可取的。这种思路一方面避免了从零开始设计，另一方面依靠技能系统的复杂性来保证新设计的</a:t>
            </a:r>
            <a:r>
              <a:rPr lang="en-US" altLang="zh-CN"/>
              <a:t>“</a:t>
            </a:r>
            <a:r>
              <a:rPr lang="zh-CN" altLang="en-US"/>
              <a:t>魔法阵</a:t>
            </a:r>
            <a:r>
              <a:rPr lang="en-US" altLang="zh-CN"/>
              <a:t>”</a:t>
            </a:r>
            <a:r>
              <a:rPr lang="zh-CN" altLang="en-US"/>
              <a:t>逻辑不会过于单薄。</a:t>
            </a:r>
            <a:endParaRPr lang="zh-CN" altLang="en-US"/>
          </a:p>
          <a:p>
            <a:r>
              <a:rPr lang="zh-CN" altLang="en-US"/>
              <a:t>之前的</a:t>
            </a:r>
            <a:r>
              <a:rPr lang="en-US" altLang="zh-CN"/>
              <a:t>demo</a:t>
            </a:r>
            <a:r>
              <a:rPr lang="zh-CN" altLang="en-US"/>
              <a:t>中，我只选择了</a:t>
            </a:r>
            <a:r>
              <a:rPr lang="en-US" altLang="zh-CN"/>
              <a:t>“</a:t>
            </a:r>
            <a:r>
              <a:rPr lang="zh-CN" altLang="en-US"/>
              <a:t>伤害计算</a:t>
            </a:r>
            <a:r>
              <a:rPr lang="en-US" altLang="zh-CN"/>
              <a:t>”</a:t>
            </a:r>
            <a:r>
              <a:rPr lang="zh-CN" altLang="en-US"/>
              <a:t>来作为新符号系统的逻辑来源，这次我试着囊括更多技能系统中的内容来作为</a:t>
            </a:r>
            <a:r>
              <a:rPr lang="en-US" altLang="zh-CN"/>
              <a:t>“</a:t>
            </a:r>
            <a:r>
              <a:rPr lang="zh-CN" altLang="en-US"/>
              <a:t>魔法阵</a:t>
            </a:r>
            <a:r>
              <a:rPr lang="en-US" altLang="zh-CN"/>
              <a:t>”</a:t>
            </a:r>
            <a:r>
              <a:rPr lang="zh-CN" altLang="en-US"/>
              <a:t>结构的逻辑依据。</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技能</a:t>
            </a:r>
            <a:r>
              <a:rPr lang="zh-CN" altLang="en-US"/>
              <a:t>系统</a:t>
            </a:r>
            <a:endParaRPr lang="zh-CN" altLang="en-US"/>
          </a:p>
        </p:txBody>
      </p:sp>
      <p:sp>
        <p:nvSpPr>
          <p:cNvPr id="1049047" name="内容占位符 2"/>
          <p:cNvSpPr>
            <a:spLocks noGrp="1"/>
          </p:cNvSpPr>
          <p:nvPr>
            <p:ph idx="1"/>
          </p:nvPr>
        </p:nvSpPr>
        <p:spPr/>
        <p:txBody>
          <a:bodyPr/>
          <a:p>
            <a:r>
              <a:rPr lang="zh-CN" altLang="en-US"/>
              <a:t>根据对资料的总结，实际上之前的</a:t>
            </a:r>
            <a:r>
              <a:rPr lang="en-US" altLang="zh-CN"/>
              <a:t>“</a:t>
            </a:r>
            <a:r>
              <a:rPr lang="zh-CN" altLang="en-US"/>
              <a:t>魔法阵</a:t>
            </a:r>
            <a:r>
              <a:rPr lang="en-US" altLang="zh-CN"/>
              <a:t>”</a:t>
            </a:r>
            <a:r>
              <a:rPr lang="zh-CN" altLang="en-US"/>
              <a:t>玩法设计思路，即</a:t>
            </a:r>
            <a:r>
              <a:rPr lang="en-US" altLang="zh-CN"/>
              <a:t>“</a:t>
            </a:r>
            <a:r>
              <a:rPr lang="zh-CN" altLang="en-US"/>
              <a:t>将技能符号化后映射到魔法阵上</a:t>
            </a:r>
            <a:r>
              <a:rPr lang="en-US" altLang="zh-CN"/>
              <a:t>”</a:t>
            </a:r>
            <a:r>
              <a:rPr lang="zh-CN" altLang="en-US"/>
              <a:t>，是并不是不可取的。这种思路一方面避免了从零开始设计，另一方面依靠技能系统的复杂性来保证新设计的</a:t>
            </a:r>
            <a:r>
              <a:rPr lang="en-US" altLang="zh-CN"/>
              <a:t>“</a:t>
            </a:r>
            <a:r>
              <a:rPr lang="zh-CN" altLang="en-US"/>
              <a:t>魔法阵</a:t>
            </a:r>
            <a:r>
              <a:rPr lang="en-US" altLang="zh-CN"/>
              <a:t>”</a:t>
            </a:r>
            <a:r>
              <a:rPr lang="zh-CN" altLang="en-US"/>
              <a:t>逻辑不会过于单薄。</a:t>
            </a:r>
            <a:endParaRPr lang="zh-CN" altLang="en-US"/>
          </a:p>
          <a:p>
            <a:r>
              <a:rPr lang="zh-CN" altLang="en-US"/>
              <a:t>之前的</a:t>
            </a:r>
            <a:r>
              <a:rPr lang="en-US" altLang="zh-CN"/>
              <a:t>demo</a:t>
            </a:r>
            <a:r>
              <a:rPr lang="zh-CN" altLang="en-US"/>
              <a:t>中，我只选择了</a:t>
            </a:r>
            <a:r>
              <a:rPr lang="en-US" altLang="zh-CN"/>
              <a:t>“</a:t>
            </a:r>
            <a:r>
              <a:rPr lang="zh-CN" altLang="en-US"/>
              <a:t>伤害计算</a:t>
            </a:r>
            <a:r>
              <a:rPr lang="en-US" altLang="zh-CN"/>
              <a:t>”</a:t>
            </a:r>
            <a:r>
              <a:rPr lang="zh-CN" altLang="en-US"/>
              <a:t>来作为</a:t>
            </a:r>
            <a:r>
              <a:rPr lang="en-US" altLang="zh-CN"/>
              <a:t>“</a:t>
            </a:r>
            <a:r>
              <a:rPr lang="zh-CN" altLang="en-US"/>
              <a:t>构筑魔法阵</a:t>
            </a:r>
            <a:r>
              <a:rPr lang="en-US" altLang="zh-CN"/>
              <a:t>”</a:t>
            </a:r>
            <a:r>
              <a:rPr lang="zh-CN" altLang="en-US"/>
              <a:t>的主要内容，就显得十分</a:t>
            </a:r>
            <a:r>
              <a:rPr lang="zh-CN" altLang="en-US"/>
              <a:t>单薄。这次我试着囊括更多技能系统中的内容来作为</a:t>
            </a:r>
            <a:r>
              <a:rPr lang="en-US" altLang="zh-CN"/>
              <a:t>“</a:t>
            </a:r>
            <a:r>
              <a:rPr lang="zh-CN" altLang="en-US"/>
              <a:t>魔法阵</a:t>
            </a:r>
            <a:r>
              <a:rPr lang="en-US" altLang="zh-CN"/>
              <a:t>”</a:t>
            </a:r>
            <a:r>
              <a:rPr lang="zh-CN" altLang="en-US"/>
              <a:t>的交互</a:t>
            </a:r>
            <a:r>
              <a:rPr lang="zh-CN" altLang="en-US"/>
              <a:t>内容。</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技能</a:t>
            </a:r>
            <a:r>
              <a:rPr lang="zh-CN" altLang="en-US"/>
              <a:t>系统</a:t>
            </a:r>
            <a:endParaRPr lang="zh-CN" altLang="en-US"/>
          </a:p>
        </p:txBody>
      </p:sp>
      <p:sp>
        <p:nvSpPr>
          <p:cNvPr id="1049047" name="内容占位符 2"/>
          <p:cNvSpPr>
            <a:spLocks noGrp="1"/>
          </p:cNvSpPr>
          <p:nvPr>
            <p:ph idx="1"/>
          </p:nvPr>
        </p:nvSpPr>
        <p:spPr/>
        <p:txBody>
          <a:bodyPr/>
          <a:p>
            <a:r>
              <a:rPr lang="zh-CN" altLang="en-US"/>
              <a:t>首先还是归纳一下技能系统中一般有哪些</a:t>
            </a:r>
            <a:r>
              <a:rPr lang="zh-CN" altLang="en-US"/>
              <a:t>内容。</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技能系统泳道图"/>
          <p:cNvPicPr>
            <a:picLocks noChangeAspect="1"/>
          </p:cNvPicPr>
          <p:nvPr/>
        </p:nvPicPr>
        <p:blipFill>
          <a:blip r:embed="rId1"/>
          <a:stretch>
            <a:fillRect/>
          </a:stretch>
        </p:blipFill>
        <p:spPr>
          <a:xfrm>
            <a:off x="1441450" y="666750"/>
            <a:ext cx="9001125" cy="55245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技能</a:t>
            </a:r>
            <a:r>
              <a:rPr lang="zh-CN" altLang="en-US"/>
              <a:t>系统</a:t>
            </a:r>
            <a:endParaRPr lang="zh-CN" altLang="en-US"/>
          </a:p>
        </p:txBody>
      </p:sp>
      <p:sp>
        <p:nvSpPr>
          <p:cNvPr id="1049047" name="内容占位符 2"/>
          <p:cNvSpPr>
            <a:spLocks noGrp="1"/>
          </p:cNvSpPr>
          <p:nvPr>
            <p:ph idx="1"/>
          </p:nvPr>
        </p:nvSpPr>
        <p:spPr/>
        <p:txBody>
          <a:bodyPr/>
          <a:p>
            <a:r>
              <a:rPr lang="zh-CN" altLang="en-US"/>
              <a:t>所以通过增减内容我们就可以自定义技能。</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p:sp>
        <p:nvSpPr>
          <p:cNvPr id="1049053" name="标题 1"/>
          <p:cNvSpPr>
            <a:spLocks noGrp="1"/>
          </p:cNvSpPr>
          <p:nvPr>
            <p:ph type="title"/>
          </p:nvPr>
        </p:nvSpPr>
        <p:spPr>
          <a:xfrm>
            <a:off x="838200" y="365125"/>
            <a:ext cx="10515600" cy="1965325"/>
          </a:xfrm>
        </p:spPr>
        <p:txBody>
          <a:bodyPr/>
          <a:p>
            <a:r>
              <a:rPr lang="zh-CN" altLang="en-US" sz="3600">
                <a:sym typeface="+mn-ea"/>
              </a:rPr>
              <a:t>第二阶段</a:t>
            </a:r>
            <a:r>
              <a:rPr lang="en-US" altLang="zh-CN" sz="3600">
                <a:sym typeface="+mn-ea"/>
              </a:rPr>
              <a:t>——</a:t>
            </a:r>
            <a:r>
              <a:rPr lang="zh-CN" altLang="en-US" sz="3600">
                <a:sym typeface="+mn-ea"/>
              </a:rPr>
              <a:t>魔法阵的逻辑设计（技能系统）</a:t>
            </a:r>
            <a:br>
              <a:rPr lang="zh-CN" altLang="en-US" sz="3600">
                <a:sym typeface="+mn-ea"/>
              </a:rPr>
            </a:br>
            <a:r>
              <a:rPr lang="en-US" altLang="zh-CN" sz="2800">
                <a:sym typeface="+mn-ea"/>
              </a:rPr>
              <a:t>	</a:t>
            </a:r>
            <a:br>
              <a:rPr lang="en-US" altLang="zh-CN" sz="2800">
                <a:sym typeface="+mn-ea"/>
              </a:rPr>
            </a:br>
            <a:r>
              <a:rPr lang="zh-CN" altLang="en-US" sz="2800">
                <a:sym typeface="+mn-ea"/>
              </a:rPr>
              <a:t>可组件化部分</a:t>
            </a:r>
            <a:endParaRPr lang="zh-CN" altLang="en-US" sz="2800">
              <a:sym typeface="+mn-ea"/>
            </a:endParaRPr>
          </a:p>
        </p:txBody>
      </p:sp>
      <p:cxnSp>
        <p:nvCxnSpPr>
          <p:cNvPr id="3145785" name="直接箭头连接符 3"/>
          <p:cNvCxnSpPr/>
          <p:nvPr/>
        </p:nvCxnSpPr>
        <p:spPr>
          <a:xfrm>
            <a:off x="949325" y="3081655"/>
            <a:ext cx="10080000" cy="0"/>
          </a:xfrm>
          <a:prstGeom prst="straightConnector1">
            <a:avLst/>
          </a:prstGeom>
          <a:ln w="38100">
            <a:tailEnd type="arrow" w="med" len="med"/>
          </a:ln>
        </p:spPr>
        <p:style>
          <a:lnRef idx="3">
            <a:schemeClr val="dk1"/>
          </a:lnRef>
          <a:fillRef idx="0">
            <a:schemeClr val="dk1"/>
          </a:fillRef>
          <a:effectRef idx="2">
            <a:schemeClr val="dk1"/>
          </a:effectRef>
          <a:fontRef idx="minor">
            <a:schemeClr val="tx1"/>
          </a:fontRef>
        </p:style>
      </p:cxnSp>
      <p:cxnSp>
        <p:nvCxnSpPr>
          <p:cNvPr id="3145786" name="直接连接符 4"/>
          <p:cNvCxnSpPr/>
          <p:nvPr/>
        </p:nvCxnSpPr>
        <p:spPr>
          <a:xfrm>
            <a:off x="4154805" y="2331085"/>
            <a:ext cx="0" cy="2520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45787" name="直接连接符 5"/>
          <p:cNvCxnSpPr/>
          <p:nvPr/>
        </p:nvCxnSpPr>
        <p:spPr>
          <a:xfrm>
            <a:off x="7480935" y="2331085"/>
            <a:ext cx="0" cy="25200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9054" name="圆角矩形 16"/>
          <p:cNvSpPr/>
          <p:nvPr/>
        </p:nvSpPr>
        <p:spPr>
          <a:xfrm>
            <a:off x="2578100"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受击触发</a:t>
            </a:r>
            <a:endParaRPr lang="zh-CN" altLang="en-US"/>
          </a:p>
        </p:txBody>
      </p:sp>
      <p:sp>
        <p:nvSpPr>
          <p:cNvPr id="1049055" name="文本框 17"/>
          <p:cNvSpPr txBox="1"/>
          <p:nvPr/>
        </p:nvSpPr>
        <p:spPr>
          <a:xfrm>
            <a:off x="1456690" y="2496820"/>
            <a:ext cx="2070100" cy="460375"/>
          </a:xfrm>
          <a:prstGeom prst="rect">
            <a:avLst/>
          </a:prstGeom>
          <a:noFill/>
        </p:spPr>
        <p:txBody>
          <a:bodyPr wrap="square" rtlCol="0">
            <a:spAutoFit/>
          </a:bodyPr>
          <a:p>
            <a:pPr algn="ctr"/>
            <a:r>
              <a:rPr lang="zh-CN" altLang="en-US" sz="2400"/>
              <a:t>技能触发</a:t>
            </a:r>
            <a:endParaRPr lang="zh-CN" altLang="en-US" sz="2400"/>
          </a:p>
        </p:txBody>
      </p:sp>
      <p:sp>
        <p:nvSpPr>
          <p:cNvPr id="1049056" name="文本框 18"/>
          <p:cNvSpPr txBox="1"/>
          <p:nvPr/>
        </p:nvSpPr>
        <p:spPr>
          <a:xfrm>
            <a:off x="4782820" y="2496820"/>
            <a:ext cx="2070100" cy="460375"/>
          </a:xfrm>
          <a:prstGeom prst="rect">
            <a:avLst/>
          </a:prstGeom>
          <a:noFill/>
        </p:spPr>
        <p:txBody>
          <a:bodyPr wrap="square" rtlCol="0">
            <a:spAutoFit/>
          </a:bodyPr>
          <a:p>
            <a:pPr algn="ctr"/>
            <a:r>
              <a:rPr lang="zh-CN" altLang="en-US" sz="2400"/>
              <a:t>技能释放</a:t>
            </a:r>
            <a:endParaRPr lang="zh-CN" altLang="en-US" sz="2400"/>
          </a:p>
        </p:txBody>
      </p:sp>
      <p:sp>
        <p:nvSpPr>
          <p:cNvPr id="1049057" name="文本框 19"/>
          <p:cNvSpPr txBox="1"/>
          <p:nvPr/>
        </p:nvSpPr>
        <p:spPr>
          <a:xfrm>
            <a:off x="8108950" y="2496820"/>
            <a:ext cx="2070100" cy="460375"/>
          </a:xfrm>
          <a:prstGeom prst="rect">
            <a:avLst/>
          </a:prstGeom>
          <a:noFill/>
        </p:spPr>
        <p:txBody>
          <a:bodyPr wrap="square" rtlCol="0">
            <a:spAutoFit/>
          </a:bodyPr>
          <a:p>
            <a:pPr algn="ctr"/>
            <a:r>
              <a:rPr lang="zh-CN" altLang="en-US" sz="2400"/>
              <a:t>技能生效</a:t>
            </a:r>
            <a:endParaRPr lang="zh-CN" altLang="en-US" sz="2400"/>
          </a:p>
        </p:txBody>
      </p:sp>
      <p:sp>
        <p:nvSpPr>
          <p:cNvPr id="1049058" name="圆角矩形 20"/>
          <p:cNvSpPr/>
          <p:nvPr/>
        </p:nvSpPr>
        <p:spPr>
          <a:xfrm>
            <a:off x="4456430" y="376364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吟唱时长</a:t>
            </a:r>
            <a:endParaRPr lang="zh-CN" altLang="en-US"/>
          </a:p>
        </p:txBody>
      </p:sp>
      <p:sp>
        <p:nvSpPr>
          <p:cNvPr id="1049059" name="圆角矩形 21"/>
          <p:cNvSpPr/>
          <p:nvPr/>
        </p:nvSpPr>
        <p:spPr>
          <a:xfrm>
            <a:off x="4456430" y="426720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弹道轨迹</a:t>
            </a:r>
            <a:endParaRPr lang="zh-CN" altLang="en-US"/>
          </a:p>
        </p:txBody>
      </p:sp>
      <p:sp>
        <p:nvSpPr>
          <p:cNvPr id="1049060" name="圆角矩形 22"/>
          <p:cNvSpPr/>
          <p:nvPr/>
        </p:nvSpPr>
        <p:spPr>
          <a:xfrm>
            <a:off x="5935345"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法弹速度</a:t>
            </a:r>
            <a:endParaRPr lang="zh-CN" altLang="en-US"/>
          </a:p>
        </p:txBody>
      </p:sp>
      <p:sp>
        <p:nvSpPr>
          <p:cNvPr id="1049061" name="圆角矩形 23"/>
          <p:cNvSpPr/>
          <p:nvPr/>
        </p:nvSpPr>
        <p:spPr>
          <a:xfrm>
            <a:off x="7818755"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伤害提升</a:t>
            </a:r>
            <a:endParaRPr lang="zh-CN" altLang="en-US"/>
          </a:p>
        </p:txBody>
      </p:sp>
      <p:sp>
        <p:nvSpPr>
          <p:cNvPr id="1049062" name="圆角矩形 24"/>
          <p:cNvSpPr/>
          <p:nvPr/>
        </p:nvSpPr>
        <p:spPr>
          <a:xfrm>
            <a:off x="9297670"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属性提升</a:t>
            </a:r>
            <a:endParaRPr lang="zh-CN" altLang="en-US"/>
          </a:p>
        </p:txBody>
      </p:sp>
      <p:sp>
        <p:nvSpPr>
          <p:cNvPr id="1049063" name="圆角矩形 25"/>
          <p:cNvSpPr/>
          <p:nvPr/>
        </p:nvSpPr>
        <p:spPr>
          <a:xfrm>
            <a:off x="9297670"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持续时长</a:t>
            </a:r>
            <a:endParaRPr lang="zh-CN" altLang="en-US"/>
          </a:p>
        </p:txBody>
      </p:sp>
      <p:sp>
        <p:nvSpPr>
          <p:cNvPr id="1049064" name="圆角矩形 26"/>
          <p:cNvSpPr/>
          <p:nvPr/>
        </p:nvSpPr>
        <p:spPr>
          <a:xfrm>
            <a:off x="116649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冷却时间</a:t>
            </a:r>
            <a:endParaRPr lang="zh-CN" altLang="en-US"/>
          </a:p>
        </p:txBody>
      </p:sp>
      <p:sp>
        <p:nvSpPr>
          <p:cNvPr id="1049065" name="圆角矩形 27"/>
          <p:cNvSpPr/>
          <p:nvPr/>
        </p:nvSpPr>
        <p:spPr>
          <a:xfrm>
            <a:off x="4456430" y="326009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有无前摇</a:t>
            </a:r>
            <a:endParaRPr lang="zh-CN" altLang="en-US"/>
          </a:p>
        </p:txBody>
      </p:sp>
      <p:sp>
        <p:nvSpPr>
          <p:cNvPr id="1049066" name="圆角矩形 2"/>
          <p:cNvSpPr/>
          <p:nvPr/>
        </p:nvSpPr>
        <p:spPr>
          <a:xfrm>
            <a:off x="593534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有无召唤</a:t>
            </a:r>
            <a:endParaRPr lang="zh-CN" altLang="en-US"/>
          </a:p>
        </p:txBody>
      </p:sp>
      <p:sp>
        <p:nvSpPr>
          <p:cNvPr id="1049067" name="圆角矩形 6"/>
          <p:cNvSpPr/>
          <p:nvPr/>
        </p:nvSpPr>
        <p:spPr>
          <a:xfrm>
            <a:off x="781875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sym typeface="+mn-ea"/>
              </a:rPr>
              <a:t>延时生效</a:t>
            </a:r>
            <a:endParaRPr lang="zh-CN" altLang="en-US"/>
          </a:p>
        </p:txBody>
      </p:sp>
      <p:sp>
        <p:nvSpPr>
          <p:cNvPr id="1049068" name="圆角矩形 7"/>
          <p:cNvSpPr/>
          <p:nvPr/>
        </p:nvSpPr>
        <p:spPr>
          <a:xfrm>
            <a:off x="7818755" y="426847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附加状态</a:t>
            </a:r>
            <a:endParaRPr lang="zh-CN" altLang="en-US"/>
          </a:p>
        </p:txBody>
      </p:sp>
      <p:sp>
        <p:nvSpPr>
          <p:cNvPr id="6" name="圆角矩形 16"/>
          <p:cNvSpPr/>
          <p:nvPr/>
        </p:nvSpPr>
        <p:spPr>
          <a:xfrm>
            <a:off x="1166495" y="375793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立即触发</a:t>
            </a:r>
            <a:endParaRPr lang="zh-CN" altLang="en-US"/>
          </a:p>
        </p:txBody>
      </p:sp>
      <p:sp>
        <p:nvSpPr>
          <p:cNvPr id="2" name="圆角矩形 16"/>
          <p:cNvSpPr/>
          <p:nvPr/>
        </p:nvSpPr>
        <p:spPr>
          <a:xfrm>
            <a:off x="2573020" y="375793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状态触发</a:t>
            </a:r>
            <a:endParaRPr lang="zh-CN" altLang="en-US"/>
          </a:p>
        </p:txBody>
      </p:sp>
      <p:sp>
        <p:nvSpPr>
          <p:cNvPr id="3" name="圆角矩形 16"/>
          <p:cNvSpPr/>
          <p:nvPr/>
        </p:nvSpPr>
        <p:spPr>
          <a:xfrm>
            <a:off x="1166495" y="425450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击中</a:t>
            </a:r>
            <a:r>
              <a:rPr lang="zh-CN" altLang="en-US"/>
              <a:t>触发</a:t>
            </a:r>
            <a:endParaRPr lang="zh-CN" altLang="en-US"/>
          </a:p>
        </p:txBody>
      </p:sp>
      <p:sp>
        <p:nvSpPr>
          <p:cNvPr id="16" name="文本框 13"/>
          <p:cNvSpPr txBox="1"/>
          <p:nvPr/>
        </p:nvSpPr>
        <p:spPr>
          <a:xfrm>
            <a:off x="2578735" y="4254500"/>
            <a:ext cx="1301750" cy="337185"/>
          </a:xfrm>
          <a:prstGeom prst="rect">
            <a:avLst/>
          </a:prstGeom>
          <a:noFill/>
        </p:spPr>
        <p:txBody>
          <a:bodyPr wrap="square" rtlCol="0">
            <a:spAutoFit/>
          </a:bodyPr>
          <a:p>
            <a:r>
              <a:rPr lang="en-US" altLang="zh-CN" sz="1600"/>
              <a:t>......</a:t>
            </a:r>
            <a:endParaRPr lang="en-US" altLang="zh-CN" sz="1600"/>
          </a:p>
        </p:txBody>
      </p:sp>
      <p:sp>
        <p:nvSpPr>
          <p:cNvPr id="4" name="文本框 13"/>
          <p:cNvSpPr txBox="1"/>
          <p:nvPr/>
        </p:nvSpPr>
        <p:spPr>
          <a:xfrm>
            <a:off x="5935345" y="4268470"/>
            <a:ext cx="1301750" cy="337185"/>
          </a:xfrm>
          <a:prstGeom prst="rect">
            <a:avLst/>
          </a:prstGeom>
          <a:noFill/>
        </p:spPr>
        <p:txBody>
          <a:bodyPr wrap="square" rtlCol="0">
            <a:spAutoFit/>
          </a:bodyPr>
          <a:p>
            <a:r>
              <a:rPr lang="en-US" altLang="zh-CN" sz="1600"/>
              <a:t>......</a:t>
            </a:r>
            <a:endParaRPr lang="en-US" altLang="zh-CN" sz="1600"/>
          </a:p>
        </p:txBody>
      </p:sp>
      <p:sp>
        <p:nvSpPr>
          <p:cNvPr id="5" name="文本框 13"/>
          <p:cNvSpPr txBox="1"/>
          <p:nvPr/>
        </p:nvSpPr>
        <p:spPr>
          <a:xfrm>
            <a:off x="9291955" y="4268470"/>
            <a:ext cx="1301750" cy="337185"/>
          </a:xfrm>
          <a:prstGeom prst="rect">
            <a:avLst/>
          </a:prstGeom>
          <a:noFill/>
        </p:spPr>
        <p:txBody>
          <a:bodyPr wrap="square" rtlCol="0">
            <a:spAutoFit/>
          </a:bodyPr>
          <a:p>
            <a:r>
              <a:rPr lang="en-US" altLang="zh-CN" sz="1600"/>
              <a:t>......</a:t>
            </a:r>
            <a:endParaRPr lang="en-US" altLang="zh-CN" sz="1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技能</a:t>
            </a:r>
            <a:r>
              <a:rPr lang="zh-CN" altLang="en-US"/>
              <a:t>系统</a:t>
            </a:r>
            <a:endParaRPr lang="zh-CN" altLang="en-US"/>
          </a:p>
        </p:txBody>
      </p:sp>
      <p:sp>
        <p:nvSpPr>
          <p:cNvPr id="1049047" name="内容占位符 2"/>
          <p:cNvSpPr>
            <a:spLocks noGrp="1"/>
          </p:cNvSpPr>
          <p:nvPr>
            <p:ph idx="1"/>
          </p:nvPr>
        </p:nvSpPr>
        <p:spPr/>
        <p:txBody>
          <a:bodyPr/>
          <a:p>
            <a:r>
              <a:rPr lang="en-US" altLang="zh-CN"/>
              <a:t>demo</a:t>
            </a:r>
            <a:r>
              <a:rPr lang="zh-CN" altLang="en-US"/>
              <a:t>演示截图</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pic>
        <p:nvPicPr>
          <p:cNvPr id="6" name="图片 5" descr="QQ截图20220516230505"/>
          <p:cNvPicPr>
            <a:picLocks noChangeAspect="1"/>
          </p:cNvPicPr>
          <p:nvPr/>
        </p:nvPicPr>
        <p:blipFill>
          <a:blip r:embed="rId1"/>
          <a:stretch>
            <a:fillRect/>
          </a:stretch>
        </p:blipFill>
        <p:spPr>
          <a:xfrm>
            <a:off x="2625725" y="1420495"/>
            <a:ext cx="6353175" cy="4257675"/>
          </a:xfrm>
          <a:prstGeom prst="rect">
            <a:avLst/>
          </a:prstGeom>
        </p:spPr>
      </p:pic>
      <p:sp>
        <p:nvSpPr>
          <p:cNvPr id="1048609" name="文本框 10"/>
          <p:cNvSpPr txBox="1"/>
          <p:nvPr/>
        </p:nvSpPr>
        <p:spPr>
          <a:xfrm>
            <a:off x="6061075" y="532130"/>
            <a:ext cx="1426845" cy="337185"/>
          </a:xfrm>
          <a:prstGeom prst="rect">
            <a:avLst/>
          </a:prstGeom>
          <a:noFill/>
          <a:ln w="25400" cmpd="sng">
            <a:solidFill>
              <a:srgbClr val="FF0000"/>
            </a:solidFill>
            <a:prstDash val="solid"/>
          </a:ln>
        </p:spPr>
        <p:txBody>
          <a:bodyPr wrap="square" rtlCol="0">
            <a:spAutoFit/>
          </a:bodyPr>
          <a:p>
            <a:pPr algn="ctr"/>
            <a:r>
              <a:rPr lang="zh-CN" altLang="en-US" sz="1600"/>
              <a:t>生成一个陷阱</a:t>
            </a:r>
            <a:endParaRPr lang="zh-CN" altLang="en-US" sz="1600"/>
          </a:p>
        </p:txBody>
      </p:sp>
      <p:sp>
        <p:nvSpPr>
          <p:cNvPr id="1048610" name="文本框 12"/>
          <p:cNvSpPr txBox="1"/>
          <p:nvPr/>
        </p:nvSpPr>
        <p:spPr>
          <a:xfrm>
            <a:off x="9220835" y="4227195"/>
            <a:ext cx="1435100" cy="337185"/>
          </a:xfrm>
          <a:prstGeom prst="rect">
            <a:avLst/>
          </a:prstGeom>
          <a:noFill/>
        </p:spPr>
        <p:txBody>
          <a:bodyPr wrap="square" rtlCol="0">
            <a:spAutoFit/>
          </a:bodyPr>
          <a:p>
            <a:r>
              <a:rPr lang="zh-CN" altLang="en-US" sz="1600"/>
              <a:t>技能组件选择</a:t>
            </a:r>
            <a:endParaRPr lang="zh-CN" altLang="en-US" sz="1600"/>
          </a:p>
        </p:txBody>
      </p:sp>
      <p:cxnSp>
        <p:nvCxnSpPr>
          <p:cNvPr id="7" name="直接连接符 6"/>
          <p:cNvCxnSpPr>
            <a:stCxn id="10" idx="3"/>
          </p:cNvCxnSpPr>
          <p:nvPr/>
        </p:nvCxnSpPr>
        <p:spPr>
          <a:xfrm>
            <a:off x="8752840" y="2498090"/>
            <a:ext cx="476250" cy="5715"/>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8" name="直接连接符 7"/>
          <p:cNvCxnSpPr>
            <a:stCxn id="11" idx="3"/>
          </p:cNvCxnSpPr>
          <p:nvPr/>
        </p:nvCxnSpPr>
        <p:spPr>
          <a:xfrm flipV="1">
            <a:off x="8752840" y="4394835"/>
            <a:ext cx="468000" cy="127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9" name="直接连接符 9"/>
          <p:cNvCxnSpPr/>
          <p:nvPr/>
        </p:nvCxnSpPr>
        <p:spPr>
          <a:xfrm flipH="1" flipV="1">
            <a:off x="6292850" y="869315"/>
            <a:ext cx="0" cy="1404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0" name="矩形 9"/>
          <p:cNvSpPr/>
          <p:nvPr/>
        </p:nvSpPr>
        <p:spPr>
          <a:xfrm>
            <a:off x="6061075" y="2120900"/>
            <a:ext cx="2691765" cy="753745"/>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8" name="文本框 10"/>
          <p:cNvSpPr txBox="1"/>
          <p:nvPr/>
        </p:nvSpPr>
        <p:spPr>
          <a:xfrm>
            <a:off x="9229090" y="2336800"/>
            <a:ext cx="1301750" cy="337185"/>
          </a:xfrm>
          <a:prstGeom prst="rect">
            <a:avLst/>
          </a:prstGeom>
          <a:noFill/>
        </p:spPr>
        <p:txBody>
          <a:bodyPr wrap="square" rtlCol="0">
            <a:spAutoFit/>
          </a:bodyPr>
          <a:p>
            <a:r>
              <a:rPr lang="zh-CN" altLang="en-US" sz="1600"/>
              <a:t>技能选择</a:t>
            </a:r>
            <a:endParaRPr lang="zh-CN" altLang="en-US" sz="1600"/>
          </a:p>
        </p:txBody>
      </p:sp>
      <p:sp>
        <p:nvSpPr>
          <p:cNvPr id="11" name="矩形 10"/>
          <p:cNvSpPr/>
          <p:nvPr/>
        </p:nvSpPr>
        <p:spPr>
          <a:xfrm>
            <a:off x="6061075" y="4018915"/>
            <a:ext cx="2691765" cy="753745"/>
          </a:xfrm>
          <a:prstGeom prst="rect">
            <a:avLst/>
          </a:prstGeom>
          <a:noFill/>
          <a:ln w="508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12" name="直接连接符 9"/>
          <p:cNvCxnSpPr/>
          <p:nvPr/>
        </p:nvCxnSpPr>
        <p:spPr>
          <a:xfrm flipH="1" flipV="1">
            <a:off x="7050405" y="1373505"/>
            <a:ext cx="0" cy="90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3" name="文本框 10"/>
          <p:cNvSpPr txBox="1"/>
          <p:nvPr/>
        </p:nvSpPr>
        <p:spPr>
          <a:xfrm>
            <a:off x="6578600" y="1036320"/>
            <a:ext cx="1426845" cy="337185"/>
          </a:xfrm>
          <a:prstGeom prst="rect">
            <a:avLst/>
          </a:prstGeom>
          <a:noFill/>
          <a:ln w="25400" cmpd="sng">
            <a:solidFill>
              <a:srgbClr val="FF0000"/>
            </a:solidFill>
            <a:prstDash val="solid"/>
          </a:ln>
        </p:spPr>
        <p:txBody>
          <a:bodyPr wrap="square" rtlCol="0">
            <a:spAutoFit/>
          </a:bodyPr>
          <a:p>
            <a:pPr algn="ctr"/>
            <a:r>
              <a:rPr lang="zh-CN" altLang="en-US" sz="1600"/>
              <a:t>回复魔法值</a:t>
            </a:r>
            <a:endParaRPr lang="zh-CN" altLang="en-US" sz="1600"/>
          </a:p>
        </p:txBody>
      </p:sp>
      <p:cxnSp>
        <p:nvCxnSpPr>
          <p:cNvPr id="14" name="直接连接符 9"/>
          <p:cNvCxnSpPr/>
          <p:nvPr/>
        </p:nvCxnSpPr>
        <p:spPr>
          <a:xfrm flipH="1" flipV="1">
            <a:off x="8535670" y="869315"/>
            <a:ext cx="0" cy="1404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5" name="文本框 10"/>
          <p:cNvSpPr txBox="1"/>
          <p:nvPr/>
        </p:nvSpPr>
        <p:spPr>
          <a:xfrm>
            <a:off x="7698105" y="532130"/>
            <a:ext cx="1426845" cy="337185"/>
          </a:xfrm>
          <a:prstGeom prst="rect">
            <a:avLst/>
          </a:prstGeom>
          <a:noFill/>
          <a:ln w="25400" cmpd="sng">
            <a:solidFill>
              <a:srgbClr val="FF0000"/>
            </a:solidFill>
            <a:prstDash val="solid"/>
          </a:ln>
        </p:spPr>
        <p:txBody>
          <a:bodyPr wrap="square" rtlCol="0">
            <a:spAutoFit/>
          </a:bodyPr>
          <a:p>
            <a:pPr algn="ctr"/>
            <a:r>
              <a:rPr lang="zh-CN" altLang="en-US" sz="1600"/>
              <a:t>生成风屏障</a:t>
            </a:r>
            <a:endParaRPr lang="zh-CN" altLang="en-US" sz="1600"/>
          </a:p>
        </p:txBody>
      </p:sp>
      <p:cxnSp>
        <p:nvCxnSpPr>
          <p:cNvPr id="16" name="直接连接符 9"/>
          <p:cNvCxnSpPr/>
          <p:nvPr/>
        </p:nvCxnSpPr>
        <p:spPr>
          <a:xfrm flipH="1" flipV="1">
            <a:off x="6292850" y="4274185"/>
            <a:ext cx="0" cy="1908000"/>
          </a:xfrm>
          <a:prstGeom prst="line">
            <a:avLst/>
          </a:prstGeom>
          <a:ln w="31750">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7" name="文本框 10"/>
          <p:cNvSpPr txBox="1"/>
          <p:nvPr/>
        </p:nvSpPr>
        <p:spPr>
          <a:xfrm>
            <a:off x="6061075" y="6183630"/>
            <a:ext cx="1426845" cy="337185"/>
          </a:xfrm>
          <a:prstGeom prst="rect">
            <a:avLst/>
          </a:prstGeom>
          <a:noFill/>
          <a:ln w="25400" cmpd="sng">
            <a:solidFill>
              <a:srgbClr val="FF0000"/>
            </a:solidFill>
            <a:prstDash val="solid"/>
          </a:ln>
        </p:spPr>
        <p:txBody>
          <a:bodyPr wrap="square" rtlCol="0">
            <a:spAutoFit/>
          </a:bodyPr>
          <a:p>
            <a:pPr algn="ctr"/>
            <a:r>
              <a:rPr lang="zh-CN" altLang="en-US" sz="1600"/>
              <a:t>减少冷却时间</a:t>
            </a:r>
            <a:endParaRPr lang="zh-CN" altLang="en-US" sz="1600"/>
          </a:p>
        </p:txBody>
      </p:sp>
      <p:cxnSp>
        <p:nvCxnSpPr>
          <p:cNvPr id="19" name="直接连接符 9"/>
          <p:cNvCxnSpPr/>
          <p:nvPr/>
        </p:nvCxnSpPr>
        <p:spPr>
          <a:xfrm flipH="1" flipV="1">
            <a:off x="7487920" y="4564380"/>
            <a:ext cx="0" cy="1188000"/>
          </a:xfrm>
          <a:prstGeom prst="line">
            <a:avLst/>
          </a:prstGeom>
          <a:ln w="31750">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20" name="文本框 10"/>
          <p:cNvSpPr txBox="1"/>
          <p:nvPr/>
        </p:nvSpPr>
        <p:spPr>
          <a:xfrm>
            <a:off x="6578600" y="5752465"/>
            <a:ext cx="1426845" cy="337185"/>
          </a:xfrm>
          <a:prstGeom prst="rect">
            <a:avLst/>
          </a:prstGeom>
          <a:noFill/>
          <a:ln w="25400" cmpd="sng">
            <a:solidFill>
              <a:srgbClr val="FF0000"/>
            </a:solidFill>
            <a:prstDash val="solid"/>
          </a:ln>
        </p:spPr>
        <p:txBody>
          <a:bodyPr wrap="square" rtlCol="0">
            <a:spAutoFit/>
          </a:bodyPr>
          <a:p>
            <a:pPr algn="ctr"/>
            <a:r>
              <a:rPr lang="zh-CN" altLang="en-US" sz="1600"/>
              <a:t>法术分裂</a:t>
            </a:r>
            <a:endParaRPr lang="zh-CN" altLang="en-US" sz="1600"/>
          </a:p>
        </p:txBody>
      </p:sp>
      <p:sp>
        <p:nvSpPr>
          <p:cNvPr id="21" name="文本框 10"/>
          <p:cNvSpPr txBox="1"/>
          <p:nvPr/>
        </p:nvSpPr>
        <p:spPr>
          <a:xfrm>
            <a:off x="7698105" y="6182360"/>
            <a:ext cx="1426845" cy="337185"/>
          </a:xfrm>
          <a:prstGeom prst="rect">
            <a:avLst/>
          </a:prstGeom>
          <a:noFill/>
          <a:ln w="25400" cmpd="sng">
            <a:solidFill>
              <a:srgbClr val="FF0000"/>
            </a:solidFill>
            <a:prstDash val="solid"/>
          </a:ln>
        </p:spPr>
        <p:txBody>
          <a:bodyPr wrap="square" rtlCol="0">
            <a:spAutoFit/>
          </a:bodyPr>
          <a:p>
            <a:pPr algn="ctr"/>
            <a:r>
              <a:rPr lang="zh-CN" altLang="en-US" sz="1600"/>
              <a:t>击中回血</a:t>
            </a:r>
            <a:endParaRPr lang="zh-CN" altLang="en-US" sz="1600"/>
          </a:p>
        </p:txBody>
      </p:sp>
      <p:cxnSp>
        <p:nvCxnSpPr>
          <p:cNvPr id="22" name="直接连接符 9"/>
          <p:cNvCxnSpPr/>
          <p:nvPr/>
        </p:nvCxnSpPr>
        <p:spPr>
          <a:xfrm flipH="1" flipV="1">
            <a:off x="8171815" y="4274185"/>
            <a:ext cx="0" cy="1908000"/>
          </a:xfrm>
          <a:prstGeom prst="line">
            <a:avLst/>
          </a:prstGeom>
          <a:ln w="31750">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a:xfrm>
            <a:off x="838200" y="1825625"/>
            <a:ext cx="10515600" cy="3843655"/>
          </a:xfrm>
        </p:spPr>
        <p:txBody>
          <a:bodyPr/>
          <a:p>
            <a:r>
              <a:rPr lang="zh-CN"/>
              <a:t>单次单技能与单次多技能</a:t>
            </a:r>
            <a:endParaRPr lang="zh-CN"/>
          </a:p>
          <a:p>
            <a:r>
              <a:rPr lang="zh-CN"/>
              <a:t>从</a:t>
            </a:r>
            <a:r>
              <a:rPr lang="en-US" altLang="zh-CN"/>
              <a:t>demo</a:t>
            </a:r>
            <a:r>
              <a:rPr lang="zh-CN" altLang="en-US"/>
              <a:t>视频与上面的论述中可以看出，我的思路局限于单个技能的调整，而《</a:t>
            </a:r>
            <a:r>
              <a:rPr lang="en-US" altLang="zh-CN"/>
              <a:t>noita</a:t>
            </a:r>
            <a:r>
              <a:rPr lang="zh-CN" altLang="en-US"/>
              <a:t>》中则是单次能释放多个技能，甚至可以称之为</a:t>
            </a:r>
            <a:r>
              <a:rPr lang="en-US" altLang="zh-CN"/>
              <a:t>“</a:t>
            </a:r>
            <a:r>
              <a:rPr lang="zh-CN" altLang="en-US"/>
              <a:t>法术编程</a:t>
            </a:r>
            <a:r>
              <a:rPr lang="en-US" altLang="zh-CN"/>
              <a:t>”</a:t>
            </a:r>
            <a:r>
              <a:rPr lang="zh-CN" altLang="en-US"/>
              <a:t>，因为其中技能组合体现了</a:t>
            </a:r>
            <a:r>
              <a:rPr lang="en-US" altLang="zh-CN"/>
              <a:t>“</a:t>
            </a:r>
            <a:r>
              <a:rPr lang="zh-CN" altLang="en-US"/>
              <a:t>次序</a:t>
            </a:r>
            <a:r>
              <a:rPr lang="en-US" altLang="zh-CN"/>
              <a:t>”“</a:t>
            </a:r>
            <a:r>
              <a:rPr lang="zh-CN" altLang="en-US"/>
              <a:t>递归</a:t>
            </a:r>
            <a:r>
              <a:rPr lang="en-US" altLang="zh-CN"/>
              <a:t>”</a:t>
            </a:r>
            <a:r>
              <a:rPr lang="zh-CN" altLang="en-US"/>
              <a:t>的思想，最后《</a:t>
            </a:r>
            <a:r>
              <a:rPr lang="en-US" altLang="zh-CN"/>
              <a:t>noita</a:t>
            </a:r>
            <a:r>
              <a:rPr lang="zh-CN" altLang="en-US"/>
              <a:t>》能够达到在一个可预期的范围内组合结果多样化。</a:t>
            </a:r>
            <a:endParaRPr lang="zh-CN" altLang="en-US"/>
          </a:p>
          <a:p>
            <a:r>
              <a:rPr lang="zh-CN" altLang="en-US">
                <a:sym typeface="+mn-ea"/>
              </a:rPr>
              <a:t>如下图所示：</a:t>
            </a:r>
            <a:endParaRPr lang="zh-CN" altLang="en-US"/>
          </a:p>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4" name=""/>
        <p:cNvGrpSpPr/>
        <p:nvPr/>
      </p:nvGrpSpPr>
      <p:grpSpPr/>
      <p:sp>
        <p:nvSpPr>
          <p:cNvPr id="1048717"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1048718" name="内容占位符 6"/>
          <p:cNvSpPr>
            <a:spLocks noGrp="1"/>
          </p:cNvSpPr>
          <p:nvPr>
            <p:ph idx="1"/>
          </p:nvPr>
        </p:nvSpPr>
        <p:spPr>
          <a:xfrm>
            <a:off x="875665" y="1606550"/>
            <a:ext cx="10784205" cy="905510"/>
          </a:xfrm>
        </p:spPr>
        <p:txBody>
          <a:bodyPr>
            <a:normAutofit/>
          </a:bodyPr>
          <a:p>
            <a:r>
              <a:rPr lang="zh-CN" altLang="en-US" sz="2000">
                <a:sym typeface="+mn-ea"/>
              </a:rPr>
              <a:t>再额外加上一些相关的符号，来充实画面：</a:t>
            </a:r>
            <a:endParaRPr lang="zh-CN" altLang="en-US" sz="2000">
              <a:sym typeface="+mn-ea"/>
            </a:endParaRPr>
          </a:p>
        </p:txBody>
      </p:sp>
      <p:grpSp>
        <p:nvGrpSpPr>
          <p:cNvPr id="75" name="组合 140"/>
          <p:cNvGrpSpPr/>
          <p:nvPr/>
        </p:nvGrpSpPr>
        <p:grpSpPr>
          <a:xfrm>
            <a:off x="2945765" y="2165350"/>
            <a:ext cx="6301105" cy="3331210"/>
            <a:chOff x="3044" y="3425"/>
            <a:chExt cx="9923" cy="5246"/>
          </a:xfrm>
        </p:grpSpPr>
        <p:sp>
          <p:nvSpPr>
            <p:cNvPr id="1048719" name="弧形 131"/>
            <p:cNvSpPr/>
            <p:nvPr/>
          </p:nvSpPr>
          <p:spPr>
            <a:xfrm rot="18900000">
              <a:off x="3286" y="7651"/>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20" name="弧形 132"/>
            <p:cNvSpPr/>
            <p:nvPr/>
          </p:nvSpPr>
          <p:spPr>
            <a:xfrm rot="18900000">
              <a:off x="3286" y="7821"/>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2097166" name="图片 5" descr="Cricle_2_005(1)"/>
            <p:cNvPicPr>
              <a:picLocks noChangeAspect="1"/>
            </p:cNvPicPr>
            <p:nvPr/>
          </p:nvPicPr>
          <p:blipFill>
            <a:blip r:embed="rId1"/>
            <a:stretch>
              <a:fillRect/>
            </a:stretch>
          </p:blipFill>
          <p:spPr>
            <a:xfrm>
              <a:off x="4887" y="3425"/>
              <a:ext cx="4819" cy="4819"/>
            </a:xfrm>
            <a:prstGeom prst="rect">
              <a:avLst/>
            </a:prstGeom>
          </p:spPr>
        </p:pic>
        <p:cxnSp>
          <p:nvCxnSpPr>
            <p:cNvPr id="3145738" name="直接连接符 70"/>
            <p:cNvCxnSpPr/>
            <p:nvPr/>
          </p:nvCxnSpPr>
          <p:spPr>
            <a:xfrm flipH="1" flipV="1">
              <a:off x="4188" y="7476"/>
              <a:ext cx="2031" cy="12"/>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3145739" name="直接连接符 71"/>
            <p:cNvCxnSpPr/>
            <p:nvPr/>
          </p:nvCxnSpPr>
          <p:spPr>
            <a:xfrm flipV="1">
              <a:off x="7753" y="4081"/>
              <a:ext cx="2381" cy="8"/>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048721" name="文本框 72"/>
            <p:cNvSpPr txBox="1"/>
            <p:nvPr/>
          </p:nvSpPr>
          <p:spPr>
            <a:xfrm>
              <a:off x="10138" y="3879"/>
              <a:ext cx="2829" cy="1024"/>
            </a:xfrm>
            <a:prstGeom prst="rect">
              <a:avLst/>
            </a:prstGeom>
            <a:noFill/>
          </p:spPr>
          <p:txBody>
            <a:bodyPr wrap="square" rtlCol="0">
              <a:spAutoFit/>
            </a:bodyPr>
            <a:p>
              <a:r>
                <a:rPr lang="en-US" altLang="zh-CN" sz="1600"/>
                <a:t>“</a:t>
              </a:r>
              <a:r>
                <a:rPr lang="zh-CN" altLang="en-US" sz="1600"/>
                <a:t>离</a:t>
              </a:r>
              <a:r>
                <a:rPr lang="en-US" altLang="zh-CN" sz="1600"/>
                <a:t>”</a:t>
              </a:r>
              <a:r>
                <a:rPr lang="zh-CN" altLang="en-US" sz="1600"/>
                <a:t>字的行书写法</a:t>
              </a:r>
              <a:endParaRPr lang="zh-CN" altLang="en-US" sz="1600"/>
            </a:p>
          </p:txBody>
        </p:sp>
        <p:sp>
          <p:nvSpPr>
            <p:cNvPr id="1048722" name="圆角矩形 81"/>
            <p:cNvSpPr/>
            <p:nvPr/>
          </p:nvSpPr>
          <p:spPr>
            <a:xfrm>
              <a:off x="3044" y="371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723" name="圆角矩形 93"/>
            <p:cNvSpPr/>
            <p:nvPr/>
          </p:nvSpPr>
          <p:spPr>
            <a:xfrm>
              <a:off x="3044" y="396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724" name="圆角矩形 94"/>
            <p:cNvSpPr/>
            <p:nvPr/>
          </p:nvSpPr>
          <p:spPr>
            <a:xfrm>
              <a:off x="3044" y="422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725" name="圆角矩形 95"/>
            <p:cNvSpPr/>
            <p:nvPr/>
          </p:nvSpPr>
          <p:spPr>
            <a:xfrm>
              <a:off x="3439" y="396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48726" name="文本框 125"/>
            <p:cNvSpPr txBox="1"/>
            <p:nvPr/>
          </p:nvSpPr>
          <p:spPr>
            <a:xfrm>
              <a:off x="3646" y="3739"/>
              <a:ext cx="809" cy="624"/>
            </a:xfrm>
            <a:prstGeom prst="rect">
              <a:avLst/>
            </a:prstGeom>
            <a:noFill/>
          </p:spPr>
          <p:txBody>
            <a:bodyPr wrap="square" rtlCol="0">
              <a:spAutoFit/>
            </a:bodyPr>
            <a:p>
              <a:pPr algn="ctr"/>
              <a:r>
                <a:rPr lang="zh-CN" altLang="en-US"/>
                <a:t>离</a:t>
              </a:r>
              <a:endParaRPr lang="zh-CN" altLang="en-US"/>
            </a:p>
          </p:txBody>
        </p:sp>
        <p:pic>
          <p:nvPicPr>
            <p:cNvPr id="2097167" name="图片 126" descr="fire"/>
            <p:cNvPicPr>
              <a:picLocks noChangeAspect="1"/>
            </p:cNvPicPr>
            <p:nvPr/>
          </p:nvPicPr>
          <p:blipFill>
            <a:blip r:embed="rId2"/>
            <a:stretch>
              <a:fillRect/>
            </a:stretch>
          </p:blipFill>
          <p:spPr>
            <a:xfrm>
              <a:off x="3044" y="5604"/>
              <a:ext cx="567" cy="567"/>
            </a:xfrm>
            <a:prstGeom prst="rect">
              <a:avLst/>
            </a:prstGeom>
          </p:spPr>
        </p:pic>
        <p:sp>
          <p:nvSpPr>
            <p:cNvPr id="1048727" name="下箭头 127"/>
            <p:cNvSpPr/>
            <p:nvPr/>
          </p:nvSpPr>
          <p:spPr>
            <a:xfrm>
              <a:off x="3479" y="4594"/>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28" name="文本框 128"/>
            <p:cNvSpPr txBox="1"/>
            <p:nvPr/>
          </p:nvSpPr>
          <p:spPr>
            <a:xfrm>
              <a:off x="3646" y="5591"/>
              <a:ext cx="809" cy="624"/>
            </a:xfrm>
            <a:prstGeom prst="rect">
              <a:avLst/>
            </a:prstGeom>
            <a:noFill/>
          </p:spPr>
          <p:txBody>
            <a:bodyPr wrap="square" rtlCol="0">
              <a:spAutoFit/>
            </a:bodyPr>
            <a:p>
              <a:pPr algn="ctr"/>
              <a:r>
                <a:rPr lang="zh-CN" altLang="en-US"/>
                <a:t>火</a:t>
              </a:r>
              <a:endParaRPr lang="zh-CN" altLang="en-US"/>
            </a:p>
          </p:txBody>
        </p:sp>
        <p:sp>
          <p:nvSpPr>
            <p:cNvPr id="1048729" name="下箭头 129"/>
            <p:cNvSpPr/>
            <p:nvPr/>
          </p:nvSpPr>
          <p:spPr>
            <a:xfrm>
              <a:off x="3479" y="6510"/>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30" name="弧形 130"/>
            <p:cNvSpPr/>
            <p:nvPr/>
          </p:nvSpPr>
          <p:spPr>
            <a:xfrm rot="18900000">
              <a:off x="3289" y="7481"/>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731" name="矩形 133"/>
            <p:cNvSpPr/>
            <p:nvPr/>
          </p:nvSpPr>
          <p:spPr>
            <a:xfrm>
              <a:off x="7260" y="3996"/>
              <a:ext cx="493" cy="552"/>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048732" name="矩形 134"/>
            <p:cNvSpPr/>
            <p:nvPr/>
          </p:nvSpPr>
          <p:spPr>
            <a:xfrm>
              <a:off x="8889" y="5239"/>
              <a:ext cx="301" cy="552"/>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3145740" name="直接连接符 135"/>
            <p:cNvCxnSpPr/>
            <p:nvPr/>
          </p:nvCxnSpPr>
          <p:spPr>
            <a:xfrm flipV="1">
              <a:off x="9190" y="5511"/>
              <a:ext cx="964" cy="8"/>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048733" name="文本框 136"/>
            <p:cNvSpPr txBox="1"/>
            <p:nvPr/>
          </p:nvSpPr>
          <p:spPr>
            <a:xfrm>
              <a:off x="10138" y="5249"/>
              <a:ext cx="2829" cy="1024"/>
            </a:xfrm>
            <a:prstGeom prst="rect">
              <a:avLst/>
            </a:prstGeom>
            <a:noFill/>
          </p:spPr>
          <p:txBody>
            <a:bodyPr wrap="square" rtlCol="0">
              <a:spAutoFit/>
            </a:bodyPr>
            <a:p>
              <a:r>
                <a:rPr lang="en-US" altLang="zh-CN" sz="1600"/>
                <a:t>“FIRE”</a:t>
              </a:r>
              <a:r>
                <a:rPr lang="zh-CN" altLang="en-US" sz="1600"/>
                <a:t>的艺术字体</a:t>
              </a:r>
              <a:endParaRPr lang="zh-CN" altLang="en-US" sz="1600"/>
            </a:p>
          </p:txBody>
        </p:sp>
      </p:grpSp>
      <p:sp>
        <p:nvSpPr>
          <p:cNvPr id="1048734" name="内容占位符 2"/>
          <p:cNvSpPr>
            <a:spLocks noGrp="1"/>
          </p:cNvSpPr>
          <p:nvPr/>
        </p:nvSpPr>
        <p:spPr>
          <a:xfrm>
            <a:off x="838200" y="5312410"/>
            <a:ext cx="10515600" cy="864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ym typeface="+mn-ea"/>
              </a:rPr>
              <a:t>其实每添加一种符号就可以设定一个新的符号所指，也就是额外技能机制，但是这里就不做额外设计了，上述符号的不同能指所对应的都是一种所指，也就是一种魔法元素。</a:t>
            </a:r>
            <a:endParaRPr lang="zh-CN" altLang="en-US"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pic>
        <p:nvPicPr>
          <p:cNvPr id="2" name="图片 1" descr="QQ截图20220517195821"/>
          <p:cNvPicPr>
            <a:picLocks noChangeAspect="1"/>
          </p:cNvPicPr>
          <p:nvPr/>
        </p:nvPicPr>
        <p:blipFill>
          <a:blip r:embed="rId1"/>
          <a:stretch>
            <a:fillRect/>
          </a:stretch>
        </p:blipFill>
        <p:spPr>
          <a:xfrm>
            <a:off x="3130550" y="3185160"/>
            <a:ext cx="1638300" cy="819150"/>
          </a:xfrm>
          <a:prstGeom prst="rect">
            <a:avLst/>
          </a:prstGeom>
        </p:spPr>
      </p:pic>
      <p:sp>
        <p:nvSpPr>
          <p:cNvPr id="3" name="矩形 2"/>
          <p:cNvSpPr/>
          <p:nvPr/>
        </p:nvSpPr>
        <p:spPr>
          <a:xfrm>
            <a:off x="1682750" y="3212465"/>
            <a:ext cx="792000" cy="79200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基本法术</a:t>
            </a:r>
            <a:endParaRPr lang="zh-CN" altLang="en-US"/>
          </a:p>
        </p:txBody>
      </p:sp>
      <p:sp>
        <p:nvSpPr>
          <p:cNvPr id="4" name="矩形 3"/>
          <p:cNvSpPr/>
          <p:nvPr/>
        </p:nvSpPr>
        <p:spPr>
          <a:xfrm>
            <a:off x="858520" y="3212465"/>
            <a:ext cx="792000" cy="792000"/>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修正法术</a:t>
            </a:r>
            <a:endParaRPr lang="zh-CN" altLang="en-US"/>
          </a:p>
        </p:txBody>
      </p:sp>
      <p:sp>
        <p:nvSpPr>
          <p:cNvPr id="5" name="矩形 4"/>
          <p:cNvSpPr/>
          <p:nvPr/>
        </p:nvSpPr>
        <p:spPr>
          <a:xfrm>
            <a:off x="829945" y="3179445"/>
            <a:ext cx="1686560" cy="862965"/>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26" name="文本框 13"/>
          <p:cNvSpPr txBox="1"/>
          <p:nvPr/>
        </p:nvSpPr>
        <p:spPr>
          <a:xfrm>
            <a:off x="1039495" y="4117340"/>
            <a:ext cx="1267460" cy="337185"/>
          </a:xfrm>
          <a:prstGeom prst="rect">
            <a:avLst/>
          </a:prstGeom>
          <a:noFill/>
        </p:spPr>
        <p:txBody>
          <a:bodyPr wrap="square" rtlCol="0">
            <a:spAutoFit/>
          </a:bodyPr>
          <a:p>
            <a:pPr algn="ctr"/>
            <a:r>
              <a:rPr lang="zh-CN" sz="1600"/>
              <a:t>单个法术块</a:t>
            </a:r>
            <a:endParaRPr lang="zh-CN" sz="1600"/>
          </a:p>
        </p:txBody>
      </p:sp>
      <p:sp>
        <p:nvSpPr>
          <p:cNvPr id="6" name="文本框 13"/>
          <p:cNvSpPr txBox="1"/>
          <p:nvPr/>
        </p:nvSpPr>
        <p:spPr>
          <a:xfrm>
            <a:off x="3023235" y="2892425"/>
            <a:ext cx="1038860" cy="306705"/>
          </a:xfrm>
          <a:prstGeom prst="rect">
            <a:avLst/>
          </a:prstGeom>
          <a:noFill/>
        </p:spPr>
        <p:txBody>
          <a:bodyPr wrap="square" rtlCol="0">
            <a:spAutoFit/>
          </a:bodyPr>
          <a:p>
            <a:pPr algn="ctr"/>
            <a:r>
              <a:rPr lang="zh-CN" sz="1400"/>
              <a:t>加速修正</a:t>
            </a:r>
            <a:endParaRPr lang="zh-CN" sz="1400"/>
          </a:p>
        </p:txBody>
      </p:sp>
      <p:sp>
        <p:nvSpPr>
          <p:cNvPr id="7" name="文本框 13"/>
          <p:cNvSpPr txBox="1"/>
          <p:nvPr/>
        </p:nvSpPr>
        <p:spPr>
          <a:xfrm>
            <a:off x="3837940" y="2892425"/>
            <a:ext cx="1038860" cy="306705"/>
          </a:xfrm>
          <a:prstGeom prst="rect">
            <a:avLst/>
          </a:prstGeom>
          <a:noFill/>
        </p:spPr>
        <p:txBody>
          <a:bodyPr wrap="square" rtlCol="0">
            <a:spAutoFit/>
          </a:bodyPr>
          <a:p>
            <a:pPr algn="ctr"/>
            <a:r>
              <a:rPr lang="zh-CN" sz="1400"/>
              <a:t>能量球</a:t>
            </a:r>
            <a:endParaRPr lang="zh-CN" sz="1400"/>
          </a:p>
        </p:txBody>
      </p:sp>
      <p:sp>
        <p:nvSpPr>
          <p:cNvPr id="8" name="文本框 13"/>
          <p:cNvSpPr txBox="1"/>
          <p:nvPr/>
        </p:nvSpPr>
        <p:spPr>
          <a:xfrm>
            <a:off x="3019425" y="4032885"/>
            <a:ext cx="1860550" cy="583565"/>
          </a:xfrm>
          <a:prstGeom prst="rect">
            <a:avLst/>
          </a:prstGeom>
          <a:noFill/>
        </p:spPr>
        <p:txBody>
          <a:bodyPr wrap="square" rtlCol="0">
            <a:spAutoFit/>
          </a:bodyPr>
          <a:p>
            <a:pPr algn="ctr"/>
            <a:r>
              <a:rPr lang="zh-CN" sz="1600"/>
              <a:t>释放释放一个加速的能量球</a:t>
            </a:r>
            <a:endParaRPr lang="zh-CN" sz="1600"/>
          </a:p>
        </p:txBody>
      </p:sp>
      <p:pic>
        <p:nvPicPr>
          <p:cNvPr id="14" name="图片 13" descr="QQ截图20220517201144"/>
          <p:cNvPicPr>
            <a:picLocks noChangeAspect="1"/>
          </p:cNvPicPr>
          <p:nvPr/>
        </p:nvPicPr>
        <p:blipFill>
          <a:blip r:embed="rId2"/>
          <a:stretch>
            <a:fillRect/>
          </a:stretch>
        </p:blipFill>
        <p:spPr>
          <a:xfrm>
            <a:off x="5532755" y="2523490"/>
            <a:ext cx="5771515" cy="627380"/>
          </a:xfrm>
          <a:prstGeom prst="rect">
            <a:avLst/>
          </a:prstGeom>
        </p:spPr>
      </p:pic>
      <p:cxnSp>
        <p:nvCxnSpPr>
          <p:cNvPr id="15" name="直接连接符 9"/>
          <p:cNvCxnSpPr/>
          <p:nvPr/>
        </p:nvCxnSpPr>
        <p:spPr>
          <a:xfrm flipH="1" flipV="1">
            <a:off x="5825490" y="2343785"/>
            <a:ext cx="0" cy="18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6" name="文本框 13"/>
          <p:cNvSpPr txBox="1"/>
          <p:nvPr/>
        </p:nvSpPr>
        <p:spPr>
          <a:xfrm>
            <a:off x="5306060" y="2037080"/>
            <a:ext cx="1038860" cy="306705"/>
          </a:xfrm>
          <a:prstGeom prst="rect">
            <a:avLst/>
          </a:prstGeom>
          <a:noFill/>
        </p:spPr>
        <p:txBody>
          <a:bodyPr wrap="square" rtlCol="0">
            <a:spAutoFit/>
          </a:bodyPr>
          <a:p>
            <a:pPr algn="ctr"/>
            <a:r>
              <a:rPr lang="zh-CN" sz="1400"/>
              <a:t>伤害增加</a:t>
            </a:r>
            <a:endParaRPr lang="zh-CN" sz="1400"/>
          </a:p>
        </p:txBody>
      </p:sp>
      <p:cxnSp>
        <p:nvCxnSpPr>
          <p:cNvPr id="17" name="直接连接符 9"/>
          <p:cNvCxnSpPr/>
          <p:nvPr/>
        </p:nvCxnSpPr>
        <p:spPr>
          <a:xfrm flipH="1" flipV="1">
            <a:off x="6487160" y="2086610"/>
            <a:ext cx="0" cy="432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8" name="文本框 13"/>
          <p:cNvSpPr txBox="1"/>
          <p:nvPr/>
        </p:nvSpPr>
        <p:spPr>
          <a:xfrm>
            <a:off x="5967730" y="1779905"/>
            <a:ext cx="1038860" cy="306705"/>
          </a:xfrm>
          <a:prstGeom prst="rect">
            <a:avLst/>
          </a:prstGeom>
          <a:noFill/>
        </p:spPr>
        <p:txBody>
          <a:bodyPr wrap="square" rtlCol="0">
            <a:spAutoFit/>
          </a:bodyPr>
          <a:p>
            <a:pPr algn="ctr"/>
            <a:r>
              <a:rPr lang="zh-CN" sz="1400"/>
              <a:t>双重法术</a:t>
            </a:r>
            <a:endParaRPr lang="zh-CN" sz="1400"/>
          </a:p>
        </p:txBody>
      </p:sp>
      <p:cxnSp>
        <p:nvCxnSpPr>
          <p:cNvPr id="19" name="直接连接符 9"/>
          <p:cNvCxnSpPr/>
          <p:nvPr/>
        </p:nvCxnSpPr>
        <p:spPr>
          <a:xfrm flipH="1" flipV="1">
            <a:off x="7148830" y="2343785"/>
            <a:ext cx="0" cy="18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0" name="文本框 13"/>
          <p:cNvSpPr txBox="1"/>
          <p:nvPr/>
        </p:nvSpPr>
        <p:spPr>
          <a:xfrm>
            <a:off x="6629400" y="2037080"/>
            <a:ext cx="1038860" cy="306705"/>
          </a:xfrm>
          <a:prstGeom prst="rect">
            <a:avLst/>
          </a:prstGeom>
          <a:noFill/>
        </p:spPr>
        <p:txBody>
          <a:bodyPr wrap="square" rtlCol="0">
            <a:spAutoFit/>
          </a:bodyPr>
          <a:p>
            <a:pPr algn="ctr"/>
            <a:r>
              <a:rPr lang="zh-CN" sz="1400"/>
              <a:t>三重法术</a:t>
            </a:r>
            <a:endParaRPr lang="zh-CN" sz="1400"/>
          </a:p>
        </p:txBody>
      </p:sp>
      <p:cxnSp>
        <p:nvCxnSpPr>
          <p:cNvPr id="21" name="直接连接符 9"/>
          <p:cNvCxnSpPr/>
          <p:nvPr/>
        </p:nvCxnSpPr>
        <p:spPr>
          <a:xfrm flipH="1" flipV="1">
            <a:off x="7810500" y="2086610"/>
            <a:ext cx="0" cy="432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2" name="文本框 13"/>
          <p:cNvSpPr txBox="1"/>
          <p:nvPr/>
        </p:nvSpPr>
        <p:spPr>
          <a:xfrm>
            <a:off x="7291070" y="1779905"/>
            <a:ext cx="1038860" cy="306705"/>
          </a:xfrm>
          <a:prstGeom prst="rect">
            <a:avLst/>
          </a:prstGeom>
          <a:noFill/>
        </p:spPr>
        <p:txBody>
          <a:bodyPr wrap="square" rtlCol="0">
            <a:spAutoFit/>
          </a:bodyPr>
          <a:p>
            <a:pPr algn="ctr"/>
            <a:r>
              <a:rPr lang="zh-CN" sz="1400"/>
              <a:t>火花弹</a:t>
            </a:r>
            <a:endParaRPr lang="zh-CN" sz="1400"/>
          </a:p>
        </p:txBody>
      </p:sp>
      <p:cxnSp>
        <p:nvCxnSpPr>
          <p:cNvPr id="23" name="直接连接符 9"/>
          <p:cNvCxnSpPr/>
          <p:nvPr/>
        </p:nvCxnSpPr>
        <p:spPr>
          <a:xfrm flipH="1" flipV="1">
            <a:off x="8418830" y="2343785"/>
            <a:ext cx="0" cy="18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4" name="文本框 13"/>
          <p:cNvSpPr txBox="1"/>
          <p:nvPr/>
        </p:nvSpPr>
        <p:spPr>
          <a:xfrm>
            <a:off x="7899400" y="2037080"/>
            <a:ext cx="1038860" cy="306705"/>
          </a:xfrm>
          <a:prstGeom prst="rect">
            <a:avLst/>
          </a:prstGeom>
          <a:noFill/>
        </p:spPr>
        <p:txBody>
          <a:bodyPr wrap="square" rtlCol="0">
            <a:spAutoFit/>
          </a:bodyPr>
          <a:p>
            <a:pPr algn="ctr"/>
            <a:r>
              <a:rPr lang="zh-CN" sz="1400"/>
              <a:t>火花弹</a:t>
            </a:r>
            <a:endParaRPr lang="zh-CN" sz="1400"/>
          </a:p>
        </p:txBody>
      </p:sp>
      <p:cxnSp>
        <p:nvCxnSpPr>
          <p:cNvPr id="25" name="直接连接符 9"/>
          <p:cNvCxnSpPr/>
          <p:nvPr/>
        </p:nvCxnSpPr>
        <p:spPr>
          <a:xfrm flipH="1" flipV="1">
            <a:off x="9080500" y="2086610"/>
            <a:ext cx="0" cy="432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7" name="文本框 13"/>
          <p:cNvSpPr txBox="1"/>
          <p:nvPr/>
        </p:nvSpPr>
        <p:spPr>
          <a:xfrm>
            <a:off x="8561070" y="1779905"/>
            <a:ext cx="1038860" cy="306705"/>
          </a:xfrm>
          <a:prstGeom prst="rect">
            <a:avLst/>
          </a:prstGeom>
          <a:noFill/>
        </p:spPr>
        <p:txBody>
          <a:bodyPr wrap="square" rtlCol="0">
            <a:spAutoFit/>
          </a:bodyPr>
          <a:p>
            <a:pPr algn="ctr"/>
            <a:r>
              <a:rPr lang="zh-CN" sz="1400"/>
              <a:t>火花弹</a:t>
            </a:r>
            <a:endParaRPr lang="zh-CN" sz="1400"/>
          </a:p>
        </p:txBody>
      </p:sp>
      <p:cxnSp>
        <p:nvCxnSpPr>
          <p:cNvPr id="28" name="直接连接符 9"/>
          <p:cNvCxnSpPr/>
          <p:nvPr/>
        </p:nvCxnSpPr>
        <p:spPr>
          <a:xfrm flipH="1" flipV="1">
            <a:off x="9742170" y="2343785"/>
            <a:ext cx="0" cy="18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29" name="文本框 13"/>
          <p:cNvSpPr txBox="1"/>
          <p:nvPr/>
        </p:nvSpPr>
        <p:spPr>
          <a:xfrm>
            <a:off x="9222740" y="2037080"/>
            <a:ext cx="1038860" cy="306705"/>
          </a:xfrm>
          <a:prstGeom prst="rect">
            <a:avLst/>
          </a:prstGeom>
          <a:noFill/>
        </p:spPr>
        <p:txBody>
          <a:bodyPr wrap="square" rtlCol="0">
            <a:spAutoFit/>
          </a:bodyPr>
          <a:p>
            <a:pPr algn="ctr"/>
            <a:r>
              <a:rPr lang="zh-CN" sz="1400"/>
              <a:t>加速修正</a:t>
            </a:r>
            <a:endParaRPr lang="zh-CN" sz="1400"/>
          </a:p>
        </p:txBody>
      </p:sp>
      <p:cxnSp>
        <p:nvCxnSpPr>
          <p:cNvPr id="30" name="直接连接符 9"/>
          <p:cNvCxnSpPr/>
          <p:nvPr/>
        </p:nvCxnSpPr>
        <p:spPr>
          <a:xfrm flipH="1" flipV="1">
            <a:off x="10403840" y="2086610"/>
            <a:ext cx="0" cy="432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31" name="文本框 13"/>
          <p:cNvSpPr txBox="1"/>
          <p:nvPr/>
        </p:nvSpPr>
        <p:spPr>
          <a:xfrm>
            <a:off x="9884410" y="1779905"/>
            <a:ext cx="1038860" cy="306705"/>
          </a:xfrm>
          <a:prstGeom prst="rect">
            <a:avLst/>
          </a:prstGeom>
          <a:noFill/>
        </p:spPr>
        <p:txBody>
          <a:bodyPr wrap="square" rtlCol="0">
            <a:spAutoFit/>
          </a:bodyPr>
          <a:p>
            <a:pPr algn="ctr"/>
            <a:r>
              <a:rPr lang="zh-CN" sz="1400"/>
              <a:t>火花弹</a:t>
            </a:r>
            <a:endParaRPr lang="zh-CN" sz="1400"/>
          </a:p>
        </p:txBody>
      </p:sp>
      <p:cxnSp>
        <p:nvCxnSpPr>
          <p:cNvPr id="32" name="直接连接符 9"/>
          <p:cNvCxnSpPr/>
          <p:nvPr/>
        </p:nvCxnSpPr>
        <p:spPr>
          <a:xfrm flipH="1" flipV="1">
            <a:off x="11012170" y="2343785"/>
            <a:ext cx="0" cy="18000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33" name="文本框 13"/>
          <p:cNvSpPr txBox="1"/>
          <p:nvPr/>
        </p:nvSpPr>
        <p:spPr>
          <a:xfrm>
            <a:off x="10492740" y="2037080"/>
            <a:ext cx="1038860" cy="306705"/>
          </a:xfrm>
          <a:prstGeom prst="rect">
            <a:avLst/>
          </a:prstGeom>
          <a:noFill/>
        </p:spPr>
        <p:txBody>
          <a:bodyPr wrap="square" rtlCol="0">
            <a:spAutoFit/>
          </a:bodyPr>
          <a:p>
            <a:pPr algn="ctr"/>
            <a:r>
              <a:rPr lang="zh-CN" sz="1400"/>
              <a:t>核弹</a:t>
            </a:r>
            <a:endParaRPr lang="zh-CN" sz="1400"/>
          </a:p>
        </p:txBody>
      </p:sp>
      <p:sp>
        <p:nvSpPr>
          <p:cNvPr id="34" name="文本框 13"/>
          <p:cNvSpPr txBox="1"/>
          <p:nvPr/>
        </p:nvSpPr>
        <p:spPr>
          <a:xfrm>
            <a:off x="5610225" y="4918710"/>
            <a:ext cx="1038860" cy="306705"/>
          </a:xfrm>
          <a:prstGeom prst="rect">
            <a:avLst/>
          </a:prstGeom>
          <a:noFill/>
        </p:spPr>
        <p:txBody>
          <a:bodyPr wrap="square" rtlCol="0">
            <a:spAutoFit/>
          </a:bodyPr>
          <a:p>
            <a:pPr algn="ctr"/>
            <a:r>
              <a:rPr lang="zh-CN" sz="1400"/>
              <a:t>伤害增加</a:t>
            </a:r>
            <a:endParaRPr lang="zh-CN" sz="1400"/>
          </a:p>
        </p:txBody>
      </p:sp>
      <p:sp>
        <p:nvSpPr>
          <p:cNvPr id="36" name="文本框 13"/>
          <p:cNvSpPr txBox="1"/>
          <p:nvPr/>
        </p:nvSpPr>
        <p:spPr>
          <a:xfrm>
            <a:off x="6963410" y="4918710"/>
            <a:ext cx="924560" cy="306705"/>
          </a:xfrm>
          <a:prstGeom prst="rect">
            <a:avLst/>
          </a:prstGeom>
          <a:noFill/>
        </p:spPr>
        <p:txBody>
          <a:bodyPr wrap="square" rtlCol="0">
            <a:spAutoFit/>
          </a:bodyPr>
          <a:p>
            <a:pPr algn="ctr"/>
            <a:r>
              <a:rPr lang="zh-CN" sz="1400"/>
              <a:t>双重法术</a:t>
            </a:r>
            <a:endParaRPr lang="zh-CN" sz="1400"/>
          </a:p>
        </p:txBody>
      </p:sp>
      <p:sp>
        <p:nvSpPr>
          <p:cNvPr id="37" name="文本框 13"/>
          <p:cNvSpPr txBox="1"/>
          <p:nvPr/>
        </p:nvSpPr>
        <p:spPr>
          <a:xfrm>
            <a:off x="8282940" y="4359910"/>
            <a:ext cx="941070" cy="306705"/>
          </a:xfrm>
          <a:prstGeom prst="rect">
            <a:avLst/>
          </a:prstGeom>
          <a:noFill/>
        </p:spPr>
        <p:txBody>
          <a:bodyPr wrap="square" rtlCol="0">
            <a:spAutoFit/>
          </a:bodyPr>
          <a:p>
            <a:pPr algn="ctr"/>
            <a:r>
              <a:rPr lang="zh-CN" sz="1400"/>
              <a:t>三重法术</a:t>
            </a:r>
            <a:endParaRPr lang="zh-CN" sz="1400"/>
          </a:p>
        </p:txBody>
      </p:sp>
      <p:sp>
        <p:nvSpPr>
          <p:cNvPr id="38" name="文本框 13"/>
          <p:cNvSpPr txBox="1"/>
          <p:nvPr/>
        </p:nvSpPr>
        <p:spPr>
          <a:xfrm>
            <a:off x="8286750" y="5594985"/>
            <a:ext cx="941070" cy="306705"/>
          </a:xfrm>
          <a:prstGeom prst="rect">
            <a:avLst/>
          </a:prstGeom>
          <a:noFill/>
        </p:spPr>
        <p:txBody>
          <a:bodyPr wrap="square" rtlCol="0">
            <a:spAutoFit/>
          </a:bodyPr>
          <a:p>
            <a:pPr algn="ctr"/>
            <a:r>
              <a:rPr lang="zh-CN" sz="1400"/>
              <a:t>加速修正</a:t>
            </a:r>
            <a:endParaRPr lang="zh-CN" sz="1400"/>
          </a:p>
        </p:txBody>
      </p:sp>
      <p:sp>
        <p:nvSpPr>
          <p:cNvPr id="39" name="文本框 13"/>
          <p:cNvSpPr txBox="1"/>
          <p:nvPr/>
        </p:nvSpPr>
        <p:spPr>
          <a:xfrm>
            <a:off x="9632315" y="3917315"/>
            <a:ext cx="887730" cy="306705"/>
          </a:xfrm>
          <a:prstGeom prst="rect">
            <a:avLst/>
          </a:prstGeom>
          <a:noFill/>
        </p:spPr>
        <p:txBody>
          <a:bodyPr wrap="square" rtlCol="0">
            <a:spAutoFit/>
          </a:bodyPr>
          <a:p>
            <a:pPr algn="ctr"/>
            <a:r>
              <a:rPr lang="zh-CN" sz="1400"/>
              <a:t>火花弹</a:t>
            </a:r>
            <a:endParaRPr lang="zh-CN" sz="1400"/>
          </a:p>
        </p:txBody>
      </p:sp>
      <p:sp>
        <p:nvSpPr>
          <p:cNvPr id="40" name="文本框 13"/>
          <p:cNvSpPr txBox="1"/>
          <p:nvPr/>
        </p:nvSpPr>
        <p:spPr>
          <a:xfrm>
            <a:off x="9632315" y="4358640"/>
            <a:ext cx="887730" cy="306705"/>
          </a:xfrm>
          <a:prstGeom prst="rect">
            <a:avLst/>
          </a:prstGeom>
          <a:noFill/>
        </p:spPr>
        <p:txBody>
          <a:bodyPr wrap="square" rtlCol="0">
            <a:spAutoFit/>
          </a:bodyPr>
          <a:p>
            <a:pPr algn="ctr"/>
            <a:r>
              <a:rPr lang="zh-CN" sz="1400"/>
              <a:t>火花弹</a:t>
            </a:r>
            <a:endParaRPr lang="zh-CN" sz="1400"/>
          </a:p>
        </p:txBody>
      </p:sp>
      <p:sp>
        <p:nvSpPr>
          <p:cNvPr id="41" name="文本框 13"/>
          <p:cNvSpPr txBox="1"/>
          <p:nvPr/>
        </p:nvSpPr>
        <p:spPr>
          <a:xfrm>
            <a:off x="9632315" y="4799965"/>
            <a:ext cx="887730" cy="306705"/>
          </a:xfrm>
          <a:prstGeom prst="rect">
            <a:avLst/>
          </a:prstGeom>
          <a:noFill/>
        </p:spPr>
        <p:txBody>
          <a:bodyPr wrap="square" rtlCol="0">
            <a:spAutoFit/>
          </a:bodyPr>
          <a:p>
            <a:pPr algn="ctr"/>
            <a:r>
              <a:rPr lang="zh-CN" sz="1400"/>
              <a:t>火花弹</a:t>
            </a:r>
            <a:endParaRPr lang="zh-CN" sz="1400"/>
          </a:p>
        </p:txBody>
      </p:sp>
      <p:sp>
        <p:nvSpPr>
          <p:cNvPr id="42" name="文本框 13"/>
          <p:cNvSpPr txBox="1"/>
          <p:nvPr/>
        </p:nvSpPr>
        <p:spPr>
          <a:xfrm>
            <a:off x="9632315" y="5594985"/>
            <a:ext cx="887730" cy="306705"/>
          </a:xfrm>
          <a:prstGeom prst="rect">
            <a:avLst/>
          </a:prstGeom>
          <a:noFill/>
        </p:spPr>
        <p:txBody>
          <a:bodyPr wrap="square" rtlCol="0">
            <a:spAutoFit/>
          </a:bodyPr>
          <a:p>
            <a:pPr algn="ctr"/>
            <a:r>
              <a:rPr lang="zh-CN" sz="1400"/>
              <a:t>火花弹</a:t>
            </a:r>
            <a:endParaRPr lang="zh-CN" sz="1400"/>
          </a:p>
        </p:txBody>
      </p:sp>
      <p:cxnSp>
        <p:nvCxnSpPr>
          <p:cNvPr id="43" name="直接箭头连接符 42"/>
          <p:cNvCxnSpPr/>
          <p:nvPr/>
        </p:nvCxnSpPr>
        <p:spPr>
          <a:xfrm>
            <a:off x="6649085" y="5072380"/>
            <a:ext cx="31432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p:nvPr/>
        </p:nvCxnSpPr>
        <p:spPr>
          <a:xfrm flipV="1">
            <a:off x="7887970" y="4513580"/>
            <a:ext cx="394970" cy="558800"/>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36" idx="3"/>
            <a:endCxn id="38" idx="1"/>
          </p:cNvCxnSpPr>
          <p:nvPr/>
        </p:nvCxnSpPr>
        <p:spPr>
          <a:xfrm>
            <a:off x="7887970" y="5072380"/>
            <a:ext cx="398780" cy="67627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5"/>
          <p:cNvCxnSpPr/>
          <p:nvPr/>
        </p:nvCxnSpPr>
        <p:spPr>
          <a:xfrm flipV="1">
            <a:off x="9224010" y="4119245"/>
            <a:ext cx="397510" cy="394335"/>
          </a:xfrm>
          <a:prstGeom prst="bentConnector3">
            <a:avLst>
              <a:gd name="adj1" fmla="val 5016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37" idx="3"/>
            <a:endCxn id="40" idx="1"/>
          </p:cNvCxnSpPr>
          <p:nvPr/>
        </p:nvCxnSpPr>
        <p:spPr>
          <a:xfrm flipV="1">
            <a:off x="9224010" y="4512310"/>
            <a:ext cx="408305" cy="3175"/>
          </a:xfrm>
          <a:prstGeom prst="bentConnector3">
            <a:avLst>
              <a:gd name="adj1" fmla="val 50078"/>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7"/>
          <p:cNvCxnSpPr/>
          <p:nvPr/>
        </p:nvCxnSpPr>
        <p:spPr>
          <a:xfrm>
            <a:off x="9224010" y="4513580"/>
            <a:ext cx="408305" cy="440055"/>
          </a:xfrm>
          <a:prstGeom prst="bentConnector3">
            <a:avLst>
              <a:gd name="adj1" fmla="val 50078"/>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38" idx="3"/>
            <a:endCxn id="42" idx="1"/>
          </p:cNvCxnSpPr>
          <p:nvPr/>
        </p:nvCxnSpPr>
        <p:spPr>
          <a:xfrm>
            <a:off x="9227820" y="5748655"/>
            <a:ext cx="40449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3" name="右大括号 52"/>
          <p:cNvSpPr/>
          <p:nvPr/>
        </p:nvSpPr>
        <p:spPr>
          <a:xfrm rot="5400000">
            <a:off x="8031480" y="651510"/>
            <a:ext cx="137795" cy="5135880"/>
          </a:xfrm>
          <a:prstGeom prst="rightBrace">
            <a:avLst>
              <a:gd name="adj1" fmla="val 195622"/>
              <a:gd name="adj2" fmla="val 4980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4" name="右大括号 53"/>
          <p:cNvSpPr/>
          <p:nvPr/>
        </p:nvSpPr>
        <p:spPr>
          <a:xfrm rot="5400000">
            <a:off x="10943245" y="2931450"/>
            <a:ext cx="137795" cy="576000"/>
          </a:xfrm>
          <a:prstGeom prst="rightBrace">
            <a:avLst>
              <a:gd name="adj1" fmla="val 195622"/>
              <a:gd name="adj2" fmla="val 4980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5" name="文本框 13"/>
          <p:cNvSpPr txBox="1"/>
          <p:nvPr/>
        </p:nvSpPr>
        <p:spPr>
          <a:xfrm>
            <a:off x="7332980" y="3336925"/>
            <a:ext cx="1535430" cy="337185"/>
          </a:xfrm>
          <a:prstGeom prst="rect">
            <a:avLst/>
          </a:prstGeom>
          <a:noFill/>
        </p:spPr>
        <p:txBody>
          <a:bodyPr wrap="square" rtlCol="0">
            <a:spAutoFit/>
          </a:bodyPr>
          <a:p>
            <a:pPr algn="ctr"/>
            <a:r>
              <a:rPr lang="zh-CN" sz="1600"/>
              <a:t>第一个法术块</a:t>
            </a:r>
            <a:endParaRPr lang="zh-CN" sz="1600"/>
          </a:p>
        </p:txBody>
      </p:sp>
      <p:sp>
        <p:nvSpPr>
          <p:cNvPr id="56" name="文本框 13"/>
          <p:cNvSpPr txBox="1"/>
          <p:nvPr/>
        </p:nvSpPr>
        <p:spPr>
          <a:xfrm>
            <a:off x="10244455" y="3336290"/>
            <a:ext cx="1535430" cy="337185"/>
          </a:xfrm>
          <a:prstGeom prst="rect">
            <a:avLst/>
          </a:prstGeom>
          <a:noFill/>
        </p:spPr>
        <p:txBody>
          <a:bodyPr wrap="square" rtlCol="0">
            <a:spAutoFit/>
          </a:bodyPr>
          <a:p>
            <a:pPr algn="ctr"/>
            <a:r>
              <a:rPr lang="zh-CN" sz="1600"/>
              <a:t>第二个法术块</a:t>
            </a:r>
            <a:endParaRPr lang="zh-CN" sz="1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a:xfrm>
            <a:off x="838200" y="1825625"/>
            <a:ext cx="10515600" cy="4083050"/>
          </a:xfrm>
        </p:spPr>
        <p:txBody>
          <a:bodyPr/>
          <a:p>
            <a:r>
              <a:rPr lang="zh-CN"/>
              <a:t>右侧的法术构筑，第一次释放会发出</a:t>
            </a:r>
            <a:r>
              <a:rPr lang="en-US" altLang="zh-CN"/>
              <a:t>4</a:t>
            </a:r>
            <a:r>
              <a:rPr lang="zh-CN" altLang="en-US"/>
              <a:t>个火花弹，第二次释放会发出单个炸弹。</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p>
            <a:r>
              <a:rPr lang="zh-CN"/>
              <a:t>杂乱的构筑顺序与线性构筑顺序</a:t>
            </a:r>
            <a:endParaRPr lang="zh-CN"/>
          </a:p>
          <a:p>
            <a:r>
              <a:rPr lang="zh-CN"/>
              <a:t>我自己构筑魔法阵的次序是混乱的，基本上就是什么东西都往里面塞。而《</a:t>
            </a:r>
            <a:r>
              <a:rPr lang="en-US" altLang="zh-CN"/>
              <a:t>noita</a:t>
            </a:r>
            <a:r>
              <a:rPr lang="zh-CN"/>
              <a:t>》中的法术构筑顺序是线性的且有规则的，甚至在一些情况下是有限循环的队列。如下图所示，第二次释放依旧可以发出</a:t>
            </a:r>
            <a:r>
              <a:rPr lang="en-US" altLang="zh-CN"/>
              <a:t>3</a:t>
            </a:r>
            <a:r>
              <a:rPr lang="zh-CN" altLang="en-US"/>
              <a:t>个火花弹。</a:t>
            </a:r>
            <a:endParaRPr lang="zh-CN" altLang="en-US"/>
          </a:p>
        </p:txBody>
      </p:sp>
      <p:pic>
        <p:nvPicPr>
          <p:cNvPr id="2" name="图片 1" descr="QQ截图20220517201144 - 副本"/>
          <p:cNvPicPr>
            <a:picLocks noChangeAspect="1"/>
          </p:cNvPicPr>
          <p:nvPr/>
        </p:nvPicPr>
        <p:blipFill>
          <a:blip r:embed="rId1"/>
          <a:stretch>
            <a:fillRect/>
          </a:stretch>
        </p:blipFill>
        <p:spPr>
          <a:xfrm>
            <a:off x="2281555" y="4826000"/>
            <a:ext cx="7305040" cy="793750"/>
          </a:xfrm>
          <a:prstGeom prst="rect">
            <a:avLst/>
          </a:prstGeom>
        </p:spPr>
      </p:pic>
      <p:sp>
        <p:nvSpPr>
          <p:cNvPr id="5" name="矩形 4"/>
          <p:cNvSpPr/>
          <p:nvPr/>
        </p:nvSpPr>
        <p:spPr>
          <a:xfrm>
            <a:off x="3868420" y="4791075"/>
            <a:ext cx="4130040" cy="862965"/>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3869055" y="4791075"/>
            <a:ext cx="4130040" cy="111252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 name="矩形 3"/>
          <p:cNvSpPr/>
          <p:nvPr/>
        </p:nvSpPr>
        <p:spPr>
          <a:xfrm>
            <a:off x="3869055" y="4799965"/>
            <a:ext cx="3296285" cy="137160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6" name="文本框 13"/>
          <p:cNvSpPr txBox="1"/>
          <p:nvPr/>
        </p:nvSpPr>
        <p:spPr>
          <a:xfrm>
            <a:off x="4997450" y="5619750"/>
            <a:ext cx="1038860" cy="306705"/>
          </a:xfrm>
          <a:prstGeom prst="rect">
            <a:avLst/>
          </a:prstGeom>
          <a:noFill/>
        </p:spPr>
        <p:txBody>
          <a:bodyPr wrap="square" rtlCol="0">
            <a:spAutoFit/>
          </a:bodyPr>
          <a:p>
            <a:pPr algn="ctr"/>
            <a:r>
              <a:rPr lang="zh-CN" altLang="en-US" sz="1400"/>
              <a:t>法术块</a:t>
            </a:r>
            <a:r>
              <a:rPr lang="en-US" altLang="zh-CN" sz="1400"/>
              <a:t>1</a:t>
            </a:r>
            <a:endParaRPr lang="en-US" altLang="zh-CN" sz="1400"/>
          </a:p>
        </p:txBody>
      </p:sp>
      <p:sp>
        <p:nvSpPr>
          <p:cNvPr id="7" name="文本框 13"/>
          <p:cNvSpPr txBox="1"/>
          <p:nvPr/>
        </p:nvSpPr>
        <p:spPr>
          <a:xfrm>
            <a:off x="7067550" y="5619750"/>
            <a:ext cx="1038860" cy="306705"/>
          </a:xfrm>
          <a:prstGeom prst="rect">
            <a:avLst/>
          </a:prstGeom>
          <a:noFill/>
        </p:spPr>
        <p:txBody>
          <a:bodyPr wrap="square" rtlCol="0">
            <a:spAutoFit/>
          </a:bodyPr>
          <a:p>
            <a:pPr algn="ctr"/>
            <a:r>
              <a:rPr lang="zh-CN" altLang="en-US" sz="1400"/>
              <a:t>法术块</a:t>
            </a:r>
            <a:r>
              <a:rPr lang="en-US" altLang="zh-CN" sz="1400"/>
              <a:t>2</a:t>
            </a:r>
            <a:endParaRPr lang="en-US" altLang="zh-CN" sz="1400"/>
          </a:p>
        </p:txBody>
      </p:sp>
      <p:sp>
        <p:nvSpPr>
          <p:cNvPr id="8" name="文本框 13"/>
          <p:cNvSpPr txBox="1"/>
          <p:nvPr/>
        </p:nvSpPr>
        <p:spPr>
          <a:xfrm>
            <a:off x="4998085" y="5883910"/>
            <a:ext cx="1038860" cy="306705"/>
          </a:xfrm>
          <a:prstGeom prst="rect">
            <a:avLst/>
          </a:prstGeom>
          <a:noFill/>
        </p:spPr>
        <p:txBody>
          <a:bodyPr wrap="square" rtlCol="0">
            <a:spAutoFit/>
          </a:bodyPr>
          <a:p>
            <a:pPr algn="ctr"/>
            <a:r>
              <a:rPr lang="zh-CN" altLang="en-US" sz="1400"/>
              <a:t>法术块</a:t>
            </a:r>
            <a:r>
              <a:rPr lang="en-US" altLang="zh-CN" sz="1400"/>
              <a:t>2</a:t>
            </a:r>
            <a:endParaRPr lang="en-US" altLang="zh-CN" sz="1400"/>
          </a:p>
        </p:txBody>
      </p:sp>
      <p:cxnSp>
        <p:nvCxnSpPr>
          <p:cNvPr id="10" name="肘形连接符 9"/>
          <p:cNvCxnSpPr>
            <a:stCxn id="5" idx="3"/>
            <a:endCxn id="5" idx="1"/>
          </p:cNvCxnSpPr>
          <p:nvPr/>
        </p:nvCxnSpPr>
        <p:spPr>
          <a:xfrm flipH="1">
            <a:off x="3868420" y="5222875"/>
            <a:ext cx="4130040" cy="3175"/>
          </a:xfrm>
          <a:prstGeom prst="bentConnector5">
            <a:avLst>
              <a:gd name="adj1" fmla="val -5766"/>
              <a:gd name="adj2" fmla="val -21100000"/>
              <a:gd name="adj3" fmla="val 105766"/>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3"/>
          <p:cNvSpPr txBox="1"/>
          <p:nvPr/>
        </p:nvSpPr>
        <p:spPr>
          <a:xfrm>
            <a:off x="5643880" y="4392930"/>
            <a:ext cx="579120" cy="306705"/>
          </a:xfrm>
          <a:prstGeom prst="rect">
            <a:avLst/>
          </a:prstGeom>
          <a:solidFill>
            <a:schemeClr val="bg1"/>
          </a:solidFill>
        </p:spPr>
        <p:txBody>
          <a:bodyPr wrap="square" rtlCol="0">
            <a:spAutoFit/>
          </a:bodyPr>
          <a:p>
            <a:pPr algn="ctr"/>
            <a:r>
              <a:rPr lang="zh-CN" sz="1400"/>
              <a:t>回绕</a:t>
            </a:r>
            <a:endParaRPr lang="zh-CN"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p>
            <a:r>
              <a:rPr lang="zh-CN"/>
              <a:t>这里我都觉得接下来可以一定程度上套用其法术编程的思路，因为一个魔法阵中的圆环就可以看做一个可填充的法术链。</a:t>
            </a:r>
            <a:endParaRPr lang="zh-CN"/>
          </a:p>
        </p:txBody>
      </p:sp>
      <p:pic>
        <p:nvPicPr>
          <p:cNvPr id="2" name="图片 1" descr="QQ截图20220517211955"/>
          <p:cNvPicPr>
            <a:picLocks noChangeAspect="1"/>
          </p:cNvPicPr>
          <p:nvPr/>
        </p:nvPicPr>
        <p:blipFill>
          <a:blip r:embed="rId1"/>
          <a:stretch>
            <a:fillRect/>
          </a:stretch>
        </p:blipFill>
        <p:spPr>
          <a:xfrm>
            <a:off x="2141855" y="3135630"/>
            <a:ext cx="2914650" cy="2914650"/>
          </a:xfrm>
          <a:prstGeom prst="rect">
            <a:avLst/>
          </a:prstGeom>
        </p:spPr>
      </p:pic>
      <p:cxnSp>
        <p:nvCxnSpPr>
          <p:cNvPr id="9" name="直接连接符 8"/>
          <p:cNvCxnSpPr/>
          <p:nvPr/>
        </p:nvCxnSpPr>
        <p:spPr>
          <a:xfrm flipV="1">
            <a:off x="4763770" y="4528820"/>
            <a:ext cx="540000" cy="127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2" name="椭圆 11"/>
          <p:cNvSpPr/>
          <p:nvPr/>
        </p:nvSpPr>
        <p:spPr>
          <a:xfrm>
            <a:off x="2434590" y="3428365"/>
            <a:ext cx="2329180" cy="232918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371465" y="433451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812155"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6252845"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6694170" y="433451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7134860"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7575550"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8016875" y="433451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8457565"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8898255" y="432816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5306695" y="4262120"/>
            <a:ext cx="4054475"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pic>
        <p:nvPicPr>
          <p:cNvPr id="2" name="图片 1" descr="bg,f8f8f8-flat,750x,075,f-pad,750x1000,f8f8f8"/>
          <p:cNvPicPr>
            <a:picLocks noChangeAspect="1"/>
          </p:cNvPicPr>
          <p:nvPr/>
        </p:nvPicPr>
        <p:blipFill>
          <a:blip r:embed="rId1"/>
          <a:stretch>
            <a:fillRect/>
          </a:stretch>
        </p:blipFill>
        <p:spPr>
          <a:xfrm>
            <a:off x="1294765" y="2466340"/>
            <a:ext cx="3190240" cy="4253865"/>
          </a:xfrm>
          <a:prstGeom prst="rect">
            <a:avLst/>
          </a:prstGeom>
        </p:spPr>
      </p:pic>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p>
            <a:r>
              <a:rPr lang="zh-CN"/>
              <a:t>甚至外形也没那么受限制了（我现在都比较嫌弃自己之前把芒星拆出来的想法了）：</a:t>
            </a:r>
            <a:endParaRPr lang="zh-CN"/>
          </a:p>
        </p:txBody>
      </p:sp>
      <p:cxnSp>
        <p:nvCxnSpPr>
          <p:cNvPr id="9" name="直接连接符 8"/>
          <p:cNvCxnSpPr/>
          <p:nvPr/>
        </p:nvCxnSpPr>
        <p:spPr>
          <a:xfrm flipV="1">
            <a:off x="4028440" y="5898515"/>
            <a:ext cx="792000" cy="127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2" name="椭圆 11"/>
          <p:cNvSpPr/>
          <p:nvPr/>
        </p:nvSpPr>
        <p:spPr>
          <a:xfrm>
            <a:off x="1888490" y="3592195"/>
            <a:ext cx="2002790" cy="200279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485838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530034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574103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618172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662368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7064375" y="438721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矩形 18"/>
          <p:cNvSpPr/>
          <p:nvPr/>
        </p:nvSpPr>
        <p:spPr>
          <a:xfrm>
            <a:off x="5017135" y="318325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5457825" y="318325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矩形 20"/>
          <p:cNvSpPr/>
          <p:nvPr/>
        </p:nvSpPr>
        <p:spPr>
          <a:xfrm>
            <a:off x="5898515" y="3183255"/>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a:off x="4828540" y="5630545"/>
            <a:ext cx="2329180"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3" name="矩形 2"/>
          <p:cNvSpPr/>
          <p:nvPr/>
        </p:nvSpPr>
        <p:spPr>
          <a:xfrm>
            <a:off x="3041015" y="5640070"/>
            <a:ext cx="987425"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 name="矩形 3"/>
          <p:cNvSpPr/>
          <p:nvPr/>
        </p:nvSpPr>
        <p:spPr>
          <a:xfrm>
            <a:off x="4933315" y="3115945"/>
            <a:ext cx="1471930"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5" name="直接连接符 4"/>
          <p:cNvCxnSpPr/>
          <p:nvPr/>
        </p:nvCxnSpPr>
        <p:spPr>
          <a:xfrm flipV="1">
            <a:off x="4199255" y="3383915"/>
            <a:ext cx="720000" cy="127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6" name="矩形 5"/>
          <p:cNvSpPr/>
          <p:nvPr/>
        </p:nvSpPr>
        <p:spPr>
          <a:xfrm>
            <a:off x="3508375" y="3160395"/>
            <a:ext cx="662305"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7" name="矩形 6"/>
          <p:cNvSpPr/>
          <p:nvPr/>
        </p:nvSpPr>
        <p:spPr>
          <a:xfrm>
            <a:off x="4891405" y="570738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5332095" y="570738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5773420" y="571373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6214110" y="570738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654800" y="5707380"/>
            <a:ext cx="401955" cy="40195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0" name="直接连接符 29"/>
          <p:cNvCxnSpPr/>
          <p:nvPr/>
        </p:nvCxnSpPr>
        <p:spPr>
          <a:xfrm flipV="1">
            <a:off x="3891280" y="4592320"/>
            <a:ext cx="936000" cy="1270"/>
          </a:xfrm>
          <a:prstGeom prst="line">
            <a:avLst/>
          </a:prstGeom>
          <a:ln w="31750">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31" name="矩形 30"/>
          <p:cNvSpPr/>
          <p:nvPr/>
        </p:nvSpPr>
        <p:spPr>
          <a:xfrm>
            <a:off x="4820285" y="4319905"/>
            <a:ext cx="2717800" cy="537210"/>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p>
            <a:endParaRPr lang="zh-CN"/>
          </a:p>
          <a:p>
            <a:r>
              <a:rPr lang="zh-CN"/>
              <a:t>当然《</a:t>
            </a:r>
            <a:r>
              <a:rPr lang="en-US" altLang="zh-CN"/>
              <a:t>noita</a:t>
            </a:r>
            <a:r>
              <a:rPr lang="zh-CN"/>
              <a:t>》中的围绕法术释放还有很多其他的内容，我这里就不赘述了。有兴趣的可以去参考https://noita.fandom.com/zh/wiki/Noita_Wiki</a:t>
            </a:r>
            <a:endParaRPr 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p>
            <a:r>
              <a:rPr lang="zh-CN"/>
              <a:t>没有特殊的底层逻辑与类似</a:t>
            </a:r>
            <a:r>
              <a:rPr lang="en-US" altLang="zh-CN"/>
              <a:t>powder toy</a:t>
            </a:r>
            <a:r>
              <a:rPr lang="zh-CN" altLang="en-US"/>
              <a:t>的像素物理模型</a:t>
            </a:r>
            <a:endParaRPr lang="zh-CN" altLang="en-US"/>
          </a:p>
          <a:p>
            <a:r>
              <a:rPr lang="zh-CN" altLang="en-US"/>
              <a:t>像素物理模型是《</a:t>
            </a:r>
            <a:r>
              <a:rPr lang="en-US" altLang="zh-CN"/>
              <a:t>noita</a:t>
            </a:r>
            <a:r>
              <a:rPr lang="zh-CN" altLang="en-US"/>
              <a:t>》中游戏性的重要组成部分，开发者在该模型上也花了数年的时间，经过了数款游戏的迭代。</a:t>
            </a:r>
            <a:endParaRPr lang="zh-CN" altLang="en-US"/>
          </a:p>
          <a:p>
            <a:r>
              <a:rPr lang="zh-CN" altLang="en-US"/>
              <a:t>这里就可以看出即使我做了一个有</a:t>
            </a:r>
            <a:r>
              <a:rPr lang="en-US" altLang="zh-CN"/>
              <a:t>“</a:t>
            </a:r>
            <a:r>
              <a:rPr lang="zh-CN" altLang="en-US"/>
              <a:t>法术编程</a:t>
            </a:r>
            <a:r>
              <a:rPr lang="en-US" altLang="zh-CN"/>
              <a:t>”</a:t>
            </a:r>
            <a:r>
              <a:rPr lang="zh-CN" altLang="en-US"/>
              <a:t>的魔法阵玩法，没有其他元素，那么整个玩法外观上会与</a:t>
            </a:r>
            <a:r>
              <a:rPr lang="en-US" altLang="zh-CN"/>
              <a:t>“</a:t>
            </a:r>
            <a:r>
              <a:rPr lang="zh-CN" altLang="en-US"/>
              <a:t>割草游戏</a:t>
            </a:r>
            <a:r>
              <a:rPr lang="en-US" altLang="zh-CN"/>
              <a:t>”</a:t>
            </a:r>
            <a:r>
              <a:rPr lang="zh-CN" altLang="en-US"/>
              <a:t>十分类似。</a:t>
            </a:r>
            <a:endParaRPr lang="zh-CN" altLang="en-US"/>
          </a:p>
          <a:p>
            <a:r>
              <a:rPr lang="zh-CN" altLang="en-US"/>
              <a:t>为了避免与过于同质化，我觉得可以再缝上几个玩法。</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ltLang="en-US"/>
              <a:t>体验过《</a:t>
            </a:r>
            <a:r>
              <a:rPr lang="en-US" altLang="zh-CN"/>
              <a:t>Noita</a:t>
            </a:r>
            <a:r>
              <a:rPr lang="zh-CN" altLang="en-US"/>
              <a:t>》之后的想法</a:t>
            </a:r>
            <a:endParaRPr lang="zh-CN" altLang="en-US"/>
          </a:p>
        </p:txBody>
      </p:sp>
      <p:sp>
        <p:nvSpPr>
          <p:cNvPr id="1049047" name="内容占位符 2"/>
          <p:cNvSpPr>
            <a:spLocks noGrp="1"/>
          </p:cNvSpPr>
          <p:nvPr>
            <p:ph idx="1"/>
          </p:nvPr>
        </p:nvSpPr>
        <p:spPr/>
        <p:txBody>
          <a:bodyPr>
            <a:normAutofit/>
          </a:bodyPr>
          <a:p>
            <a:r>
              <a:rPr lang="zh-CN" altLang="en-US" sz="1800"/>
              <a:t>加入新玩法</a:t>
            </a:r>
            <a:endParaRPr lang="zh-CN" altLang="en-US" sz="1800"/>
          </a:p>
          <a:p>
            <a:r>
              <a:rPr lang="zh-CN" altLang="en-US" sz="1800"/>
              <a:t>首先加一个</a:t>
            </a:r>
            <a:r>
              <a:rPr lang="en-US" altLang="zh-CN" sz="1800"/>
              <a:t>“</a:t>
            </a:r>
            <a:r>
              <a:rPr lang="zh-CN" altLang="en-US" sz="1800"/>
              <a:t>自动战斗</a:t>
            </a:r>
            <a:r>
              <a:rPr lang="en-US" altLang="zh-CN" sz="1800"/>
              <a:t>”</a:t>
            </a:r>
            <a:r>
              <a:rPr lang="zh-CN" altLang="en-US" sz="1800"/>
              <a:t>的玩法，类似于《砍骑》中的圆形角斗场，或是《龙腾世纪</a:t>
            </a:r>
            <a:r>
              <a:rPr lang="en-US" altLang="zh-CN" sz="1800"/>
              <a:t>3</a:t>
            </a:r>
            <a:r>
              <a:rPr lang="zh-CN" altLang="en-US" sz="1800"/>
              <a:t>》的战斗模式，亦或是各种体育比赛的自动模式，加重策略的分量而降低操作的分量，这也使得游戏在操作上更加休闲。当然，最终游戏整体是偏休闲还是偏硬核都是有设计空间的。</a:t>
            </a:r>
            <a:endParaRPr lang="zh-CN" altLang="en-US" sz="1800"/>
          </a:p>
          <a:p>
            <a:r>
              <a:rPr lang="zh-CN" altLang="en-US" sz="1800"/>
              <a:t>当我想在</a:t>
            </a:r>
            <a:r>
              <a:rPr lang="en-US" altLang="zh-CN" sz="1800"/>
              <a:t>demo</a:t>
            </a:r>
            <a:r>
              <a:rPr lang="zh-CN" altLang="en-US" sz="1800"/>
              <a:t>加自动战斗系统时，就发现其实整个实现已经比较混乱了，所以</a:t>
            </a:r>
            <a:r>
              <a:rPr lang="en-US" altLang="zh-CN" sz="1800"/>
              <a:t>demo</a:t>
            </a:r>
            <a:r>
              <a:rPr lang="zh-CN" altLang="en-US" sz="1800"/>
              <a:t>中没有完成自动战斗就停了。</a:t>
            </a:r>
            <a:endParaRPr lang="zh-CN" altLang="en-US" sz="1800"/>
          </a:p>
          <a:p>
            <a:r>
              <a:rPr lang="zh-CN" altLang="en-US" sz="1800"/>
              <a:t>然后，还可以加一个地图信息提示的玩法，类似一些逻辑题中的</a:t>
            </a:r>
            <a:r>
              <a:rPr lang="en-US" altLang="zh-CN" sz="1800"/>
              <a:t>“</a:t>
            </a:r>
            <a:r>
              <a:rPr lang="zh-CN" altLang="en-US" sz="1800"/>
              <a:t>真假话</a:t>
            </a:r>
            <a:r>
              <a:rPr lang="en-US" altLang="zh-CN" sz="1800"/>
              <a:t>”</a:t>
            </a:r>
            <a:r>
              <a:rPr lang="zh-CN" altLang="en-US" sz="1800"/>
              <a:t>。玩家在决定前往下一区域前，会有</a:t>
            </a:r>
            <a:r>
              <a:rPr lang="en-US" altLang="zh-CN" sz="1800"/>
              <a:t>NPC</a:t>
            </a:r>
            <a:r>
              <a:rPr lang="zh-CN" altLang="en-US" sz="1800"/>
              <a:t>对玩家进行提示（可模糊可具体）。提示中有真有假，需要玩家自行判断。这也使得游戏在地图探索上更加有方向性和容错度，不是一无所知的进行探索。</a:t>
            </a:r>
            <a:endParaRPr lang="zh-CN" altLang="en-US" sz="1800"/>
          </a:p>
          <a:p>
            <a:endParaRPr lang="zh-CN" altLang="en-US" sz="1800"/>
          </a:p>
          <a:p>
            <a:r>
              <a:rPr lang="zh-CN" altLang="en-US" sz="1800"/>
              <a:t>这样一来，就一定程度在玩法外形上与</a:t>
            </a:r>
            <a:r>
              <a:rPr lang="en-US" altLang="zh-CN" sz="1800"/>
              <a:t>“</a:t>
            </a:r>
            <a:r>
              <a:rPr lang="zh-CN" altLang="en-US" sz="1800"/>
              <a:t>割草游戏</a:t>
            </a:r>
            <a:r>
              <a:rPr lang="en-US" altLang="zh-CN" sz="1800"/>
              <a:t>”</a:t>
            </a:r>
            <a:r>
              <a:rPr lang="zh-CN" altLang="en-US" sz="1800"/>
              <a:t>区分开。</a:t>
            </a:r>
            <a:endParaRPr lang="zh-CN" altLang="en-US"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t>下一个</a:t>
            </a:r>
            <a:r>
              <a:rPr lang="en-US" altLang="zh-CN"/>
              <a:t>demo</a:t>
            </a:r>
            <a:r>
              <a:rPr lang="zh-CN" altLang="en-US"/>
              <a:t>的目标</a:t>
            </a:r>
            <a:endParaRPr lang="zh-CN" altLang="en-US"/>
          </a:p>
        </p:txBody>
      </p:sp>
      <p:graphicFrame>
        <p:nvGraphicFramePr>
          <p:cNvPr id="2" name="表格 1"/>
          <p:cNvGraphicFramePr/>
          <p:nvPr>
            <p:custDataLst>
              <p:tags r:id="rId1"/>
            </p:custDataLst>
          </p:nvPr>
        </p:nvGraphicFramePr>
        <p:xfrm>
          <a:off x="918210" y="1689100"/>
          <a:ext cx="10258425" cy="4910985"/>
        </p:xfrm>
        <a:graphic>
          <a:graphicData uri="http://schemas.openxmlformats.org/drawingml/2006/table">
            <a:tbl>
              <a:tblPr firstRow="1" bandRow="1">
                <a:tableStyleId>{616DA210-FB5B-4158-B5E0-FEB733F419BA}</a:tableStyleId>
              </a:tblPr>
              <a:tblGrid>
                <a:gridCol w="869950"/>
                <a:gridCol w="3467100"/>
                <a:gridCol w="5921375"/>
              </a:tblGrid>
              <a:tr h="393065">
                <a:tc>
                  <a:txBody>
                    <a:bodyPr/>
                    <a:p>
                      <a:pPr>
                        <a:buNone/>
                      </a:pPr>
                      <a:endParaRPr lang="zh-CN" altLang="en-US"/>
                    </a:p>
                  </a:txBody>
                  <a:tcPr/>
                </a:tc>
                <a:tc>
                  <a:txBody>
                    <a:bodyPr/>
                    <a:p>
                      <a:pPr algn="ctr">
                        <a:buNone/>
                      </a:pPr>
                      <a:r>
                        <a:rPr lang="zh-CN" altLang="en-US"/>
                        <a:t>风格</a:t>
                      </a:r>
                      <a:endParaRPr lang="zh-CN" altLang="en-US"/>
                    </a:p>
                  </a:txBody>
                  <a:tcPr/>
                </a:tc>
                <a:tc>
                  <a:txBody>
                    <a:bodyPr/>
                    <a:p>
                      <a:pPr algn="ctr">
                        <a:buNone/>
                      </a:pPr>
                      <a:r>
                        <a:rPr lang="zh-CN" altLang="en-US"/>
                        <a:t>参考</a:t>
                      </a:r>
                      <a:endParaRPr lang="zh-CN" altLang="en-US"/>
                    </a:p>
                  </a:txBody>
                  <a:tcPr/>
                </a:tc>
              </a:tr>
              <a:tr h="629920">
                <a:tc>
                  <a:txBody>
                    <a:bodyPr/>
                    <a:p>
                      <a:pPr algn="ctr">
                        <a:buNone/>
                      </a:pPr>
                      <a:r>
                        <a:rPr lang="zh-CN" altLang="en-US"/>
                        <a:t>地图</a:t>
                      </a:r>
                      <a:endParaRPr lang="zh-CN" altLang="en-US"/>
                    </a:p>
                  </a:txBody>
                  <a:tcPr anchor="ctr" anchorCtr="0"/>
                </a:tc>
                <a:tc>
                  <a:txBody>
                    <a:bodyPr/>
                    <a:p>
                      <a:pPr>
                        <a:buNone/>
                      </a:pPr>
                      <a:r>
                        <a:rPr lang="en-US" altLang="zh-CN"/>
                        <a:t>Rogue-lite + </a:t>
                      </a:r>
                      <a:r>
                        <a:rPr lang="zh-CN" altLang="en-US"/>
                        <a:t>信息推理</a:t>
                      </a:r>
                      <a:endParaRPr lang="zh-CN" altLang="en-US"/>
                    </a:p>
                  </a:txBody>
                  <a:tcPr anchor="ctr" anchorCtr="0"/>
                </a:tc>
                <a:tc>
                  <a:txBody>
                    <a:bodyPr/>
                    <a:p>
                      <a:pPr>
                        <a:buNone/>
                      </a:pPr>
                      <a:r>
                        <a:rPr lang="zh-CN" altLang="en-US"/>
                        <a:t>其他类</a:t>
                      </a:r>
                      <a:r>
                        <a:rPr lang="en-US" altLang="zh-CN"/>
                        <a:t>Rogue</a:t>
                      </a:r>
                      <a:r>
                        <a:rPr lang="zh-CN" altLang="en-US"/>
                        <a:t>游戏，逻辑题中的</a:t>
                      </a:r>
                      <a:r>
                        <a:rPr lang="en-US" altLang="zh-CN"/>
                        <a:t>“</a:t>
                      </a:r>
                      <a:r>
                        <a:rPr lang="zh-CN" altLang="en-US"/>
                        <a:t>真假话</a:t>
                      </a:r>
                      <a:r>
                        <a:rPr lang="en-US" altLang="zh-CN"/>
                        <a:t>”</a:t>
                      </a:r>
                      <a:endParaRPr lang="en-US" altLang="zh-CN"/>
                    </a:p>
                  </a:txBody>
                  <a:tcPr/>
                </a:tc>
              </a:tr>
              <a:tr h="1944000">
                <a:tc>
                  <a:txBody>
                    <a:bodyPr/>
                    <a:p>
                      <a:pPr algn="ctr">
                        <a:buNone/>
                      </a:pPr>
                      <a:r>
                        <a:rPr lang="zh-CN" altLang="en-US"/>
                        <a:t>战斗</a:t>
                      </a:r>
                      <a:endParaRPr lang="zh-CN" altLang="en-US"/>
                    </a:p>
                  </a:txBody>
                  <a:tcPr anchor="ctr" anchorCtr="0"/>
                </a:tc>
                <a:tc>
                  <a:txBody>
                    <a:bodyPr/>
                    <a:p>
                      <a:pPr>
                        <a:buNone/>
                      </a:pPr>
                      <a:r>
                        <a:rPr lang="zh-CN" altLang="en-US"/>
                        <a:t>法术编程</a:t>
                      </a:r>
                      <a:r>
                        <a:rPr lang="en-US" altLang="zh-CN"/>
                        <a:t> + </a:t>
                      </a:r>
                      <a:r>
                        <a:rPr lang="zh-CN" altLang="en-US"/>
                        <a:t>自动（半自动）战斗</a:t>
                      </a:r>
                      <a:endParaRPr lang="zh-CN" altLang="en-US"/>
                    </a:p>
                  </a:txBody>
                  <a:tcPr anchor="ctr" anchorCtr="0"/>
                </a:tc>
                <a:tc>
                  <a:txBody>
                    <a:bodyPr/>
                    <a:p>
                      <a:pPr>
                        <a:buNone/>
                      </a:pPr>
                      <a:endParaRPr lang="zh-CN" altLang="en-US"/>
                    </a:p>
                  </a:txBody>
                  <a:tcPr/>
                </a:tc>
              </a:tr>
              <a:tr h="1944000">
                <a:tc>
                  <a:txBody>
                    <a:bodyPr/>
                    <a:p>
                      <a:pPr algn="ctr">
                        <a:buNone/>
                      </a:pPr>
                      <a:r>
                        <a:rPr lang="zh-CN" altLang="en-US"/>
                        <a:t>美术</a:t>
                      </a:r>
                      <a:endParaRPr lang="zh-CN" altLang="en-US"/>
                    </a:p>
                  </a:txBody>
                  <a:tcPr anchor="ctr" anchorCtr="0"/>
                </a:tc>
                <a:tc>
                  <a:txBody>
                    <a:bodyPr/>
                    <a:p>
                      <a:pPr>
                        <a:buNone/>
                      </a:pPr>
                      <a:r>
                        <a:rPr lang="en-US" altLang="zh-CN"/>
                        <a:t>2D</a:t>
                      </a:r>
                      <a:r>
                        <a:rPr lang="zh-CN" altLang="en-US"/>
                        <a:t>，简洁风</a:t>
                      </a:r>
                      <a:endParaRPr lang="zh-CN" altLang="en-US"/>
                    </a:p>
                  </a:txBody>
                  <a:tcPr anchor="ctr" anchorCtr="0"/>
                </a:tc>
                <a:tc>
                  <a:txBody>
                    <a:bodyPr/>
                    <a:p>
                      <a:pPr>
                        <a:buNone/>
                      </a:pPr>
                      <a:endParaRPr lang="zh-CN" altLang="en-US"/>
                    </a:p>
                  </a:txBody>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graphicFrame>
        <p:nvGraphicFramePr>
          <p:cNvPr id="2" name="表格 1"/>
          <p:cNvGraphicFramePr/>
          <p:nvPr>
            <p:custDataLst>
              <p:tags r:id="rId1"/>
            </p:custDataLst>
          </p:nvPr>
        </p:nvGraphicFramePr>
        <p:xfrm>
          <a:off x="-635" y="-635"/>
          <a:ext cx="12192635" cy="6858635"/>
        </p:xfrm>
        <a:graphic>
          <a:graphicData uri="http://schemas.openxmlformats.org/drawingml/2006/table">
            <a:tbl>
              <a:tblPr firstRow="1" bandRow="1">
                <a:tableStyleId>{616DA210-FB5B-4158-B5E0-FEB733F419BA}</a:tableStyleId>
              </a:tblPr>
              <a:tblGrid>
                <a:gridCol w="1034415"/>
                <a:gridCol w="4119880"/>
                <a:gridCol w="7038340"/>
              </a:tblGrid>
              <a:tr h="548640">
                <a:tc>
                  <a:txBody>
                    <a:bodyPr/>
                    <a:p>
                      <a:pPr>
                        <a:buNone/>
                      </a:pPr>
                      <a:endParaRPr lang="zh-CN" altLang="en-US"/>
                    </a:p>
                  </a:txBody>
                  <a:tcPr/>
                </a:tc>
                <a:tc>
                  <a:txBody>
                    <a:bodyPr/>
                    <a:p>
                      <a:pPr algn="ctr">
                        <a:buNone/>
                      </a:pPr>
                      <a:r>
                        <a:rPr lang="zh-CN" altLang="en-US"/>
                        <a:t>风格</a:t>
                      </a:r>
                      <a:endParaRPr lang="zh-CN" altLang="en-US"/>
                    </a:p>
                  </a:txBody>
                  <a:tcPr/>
                </a:tc>
                <a:tc>
                  <a:txBody>
                    <a:bodyPr/>
                    <a:p>
                      <a:pPr algn="ctr">
                        <a:buNone/>
                      </a:pPr>
                      <a:r>
                        <a:rPr lang="zh-CN" altLang="en-US"/>
                        <a:t>参考</a:t>
                      </a:r>
                      <a:endParaRPr lang="zh-CN" altLang="en-US"/>
                    </a:p>
                  </a:txBody>
                  <a:tcPr/>
                </a:tc>
              </a:tr>
              <a:tr h="880110">
                <a:tc>
                  <a:txBody>
                    <a:bodyPr/>
                    <a:p>
                      <a:pPr algn="ctr">
                        <a:buNone/>
                      </a:pPr>
                      <a:r>
                        <a:rPr lang="zh-CN" altLang="en-US"/>
                        <a:t>地图</a:t>
                      </a:r>
                      <a:endParaRPr lang="zh-CN" altLang="en-US"/>
                    </a:p>
                  </a:txBody>
                  <a:tcPr anchor="ctr" anchorCtr="0"/>
                </a:tc>
                <a:tc>
                  <a:txBody>
                    <a:bodyPr/>
                    <a:p>
                      <a:pPr>
                        <a:buNone/>
                      </a:pPr>
                      <a:r>
                        <a:rPr lang="en-US" altLang="zh-CN"/>
                        <a:t>Rogue-lite + </a:t>
                      </a:r>
                      <a:r>
                        <a:rPr lang="zh-CN" altLang="en-US"/>
                        <a:t>信息推理</a:t>
                      </a:r>
                      <a:endParaRPr lang="zh-CN" altLang="en-US"/>
                    </a:p>
                  </a:txBody>
                  <a:tcPr anchor="ctr" anchorCtr="0"/>
                </a:tc>
                <a:tc>
                  <a:txBody>
                    <a:bodyPr/>
                    <a:p>
                      <a:pPr>
                        <a:buNone/>
                      </a:pPr>
                      <a:r>
                        <a:rPr lang="zh-CN" altLang="en-US"/>
                        <a:t>其他类</a:t>
                      </a:r>
                      <a:r>
                        <a:rPr lang="en-US" altLang="zh-CN"/>
                        <a:t>Rogue</a:t>
                      </a:r>
                      <a:r>
                        <a:rPr lang="zh-CN" altLang="en-US"/>
                        <a:t>游戏，逻辑题中的</a:t>
                      </a:r>
                      <a:r>
                        <a:rPr lang="en-US" altLang="zh-CN"/>
                        <a:t>“</a:t>
                      </a:r>
                      <a:r>
                        <a:rPr lang="zh-CN" altLang="en-US"/>
                        <a:t>真假话</a:t>
                      </a:r>
                      <a:r>
                        <a:rPr lang="en-US" altLang="zh-CN"/>
                        <a:t>”</a:t>
                      </a:r>
                      <a:endParaRPr lang="en-US" altLang="zh-CN"/>
                    </a:p>
                  </a:txBody>
                  <a:tcPr/>
                </a:tc>
              </a:tr>
              <a:tr h="2713990">
                <a:tc>
                  <a:txBody>
                    <a:bodyPr/>
                    <a:p>
                      <a:pPr algn="ctr">
                        <a:buNone/>
                      </a:pPr>
                      <a:r>
                        <a:rPr lang="zh-CN" altLang="en-US"/>
                        <a:t>战斗</a:t>
                      </a:r>
                      <a:endParaRPr lang="zh-CN" altLang="en-US"/>
                    </a:p>
                  </a:txBody>
                  <a:tcPr anchor="ctr" anchorCtr="0"/>
                </a:tc>
                <a:tc>
                  <a:txBody>
                    <a:bodyPr/>
                    <a:p>
                      <a:pPr>
                        <a:buNone/>
                      </a:pPr>
                      <a:r>
                        <a:rPr lang="zh-CN" altLang="en-US"/>
                        <a:t>法术编程</a:t>
                      </a:r>
                      <a:r>
                        <a:rPr lang="en-US" altLang="zh-CN"/>
                        <a:t> + </a:t>
                      </a:r>
                      <a:r>
                        <a:rPr lang="zh-CN" altLang="en-US"/>
                        <a:t>自动（半自动）战斗</a:t>
                      </a:r>
                      <a:endParaRPr lang="zh-CN" altLang="en-US"/>
                    </a:p>
                  </a:txBody>
                  <a:tcPr anchor="ctr" anchorCtr="0"/>
                </a:tc>
                <a:tc>
                  <a:txBody>
                    <a:bodyPr/>
                    <a:p>
                      <a:pPr>
                        <a:buNone/>
                      </a:pPr>
                      <a:r>
                        <a:rPr lang="zh-CN" altLang="en-US"/>
                        <a:t>《砍骑》圆形角斗场：</a:t>
                      </a:r>
                      <a:endParaRPr lang="zh-CN" altLang="en-US"/>
                    </a:p>
                    <a:p>
                      <a:pPr>
                        <a:buNone/>
                      </a:pPr>
                      <a:endParaRPr lang="zh-CN" altLang="en-US"/>
                    </a:p>
                    <a:p>
                      <a:pPr>
                        <a:buNone/>
                      </a:pPr>
                      <a:endParaRPr lang="zh-CN" altLang="en-US"/>
                    </a:p>
                    <a:p>
                      <a:pPr>
                        <a:buNone/>
                      </a:pPr>
                      <a:endParaRPr lang="zh-CN" altLang="en-US"/>
                    </a:p>
                    <a:p>
                      <a:pPr>
                        <a:buNone/>
                      </a:pPr>
                      <a:r>
                        <a:rPr lang="zh-CN" altLang="en-US"/>
                        <a:t>《龙腾世纪</a:t>
                      </a:r>
                      <a:r>
                        <a:rPr lang="en-US" altLang="zh-CN"/>
                        <a:t>3</a:t>
                      </a:r>
                      <a:r>
                        <a:rPr lang="zh-CN" altLang="en-US"/>
                        <a:t>》战斗模式：</a:t>
                      </a:r>
                      <a:endParaRPr lang="zh-CN" altLang="en-US"/>
                    </a:p>
                    <a:p>
                      <a:pPr>
                        <a:buNone/>
                      </a:pPr>
                      <a:endParaRPr lang="zh-CN" altLang="en-US"/>
                    </a:p>
                    <a:p>
                      <a:pPr>
                        <a:buNone/>
                      </a:pPr>
                      <a:endParaRPr lang="zh-CN" altLang="en-US"/>
                    </a:p>
                    <a:p>
                      <a:pPr>
                        <a:buNone/>
                      </a:pPr>
                      <a:endParaRPr lang="zh-CN" altLang="en-US"/>
                    </a:p>
                    <a:p>
                      <a:pPr>
                        <a:buNone/>
                      </a:pPr>
                      <a:r>
                        <a:rPr lang="zh-CN" altLang="en-US"/>
                        <a:t>体育模拟游戏自动对战模式</a:t>
                      </a:r>
                      <a:endParaRPr lang="zh-CN" altLang="en-US"/>
                    </a:p>
                  </a:txBody>
                  <a:tcPr/>
                </a:tc>
              </a:tr>
              <a:tr h="2715895">
                <a:tc>
                  <a:txBody>
                    <a:bodyPr/>
                    <a:p>
                      <a:pPr algn="ctr">
                        <a:buNone/>
                      </a:pPr>
                      <a:r>
                        <a:rPr lang="zh-CN" altLang="en-US"/>
                        <a:t>美术</a:t>
                      </a:r>
                      <a:endParaRPr lang="zh-CN" altLang="en-US"/>
                    </a:p>
                  </a:txBody>
                  <a:tcPr anchor="ctr" anchorCtr="0"/>
                </a:tc>
                <a:tc>
                  <a:txBody>
                    <a:bodyPr/>
                    <a:p>
                      <a:pPr>
                        <a:buNone/>
                      </a:pPr>
                      <a:r>
                        <a:rPr lang="en-US" altLang="zh-CN"/>
                        <a:t>2D</a:t>
                      </a:r>
                      <a:r>
                        <a:rPr lang="zh-CN" altLang="en-US"/>
                        <a:t>，简洁风</a:t>
                      </a:r>
                      <a:endParaRPr lang="zh-CN" altLang="en-US"/>
                    </a:p>
                  </a:txBody>
                  <a:tcPr anchor="ctr" anchorCtr="0"/>
                </a:tc>
                <a:tc>
                  <a:txBody>
                    <a:bodyPr/>
                    <a:p>
                      <a:pPr>
                        <a:buNone/>
                      </a:pPr>
                      <a:r>
                        <a:rPr lang="zh-CN" altLang="en-US"/>
                        <a:t>《</a:t>
                      </a:r>
                      <a:r>
                        <a:rPr lang="en-US" altLang="zh-CN"/>
                        <a:t>Baba is You</a:t>
                      </a:r>
                      <a:r>
                        <a:rPr lang="zh-CN" altLang="en-US"/>
                        <a:t>》：</a:t>
                      </a:r>
                      <a:endParaRPr lang="en-US" altLang="zh-CN"/>
                    </a:p>
                    <a:p>
                      <a:pPr>
                        <a:buNone/>
                      </a:pPr>
                      <a:endParaRPr lang="en-US" altLang="zh-CN"/>
                    </a:p>
                    <a:p>
                      <a:pPr>
                        <a:buNone/>
                      </a:pPr>
                      <a:endParaRPr lang="en-US" altLang="zh-CN"/>
                    </a:p>
                    <a:p>
                      <a:pPr>
                        <a:buNone/>
                      </a:pPr>
                      <a:endParaRPr lang="en-US" altLang="zh-CN"/>
                    </a:p>
                    <a:p>
                      <a:pPr>
                        <a:buNone/>
                      </a:pPr>
                      <a:r>
                        <a:rPr lang="zh-CN" altLang="en-US"/>
                        <a:t>《</a:t>
                      </a:r>
                      <a:r>
                        <a:rPr lang="en-US" altLang="zh-CN"/>
                        <a:t>Hidden Folks</a:t>
                      </a:r>
                      <a:r>
                        <a:rPr lang="zh-CN" altLang="en-US"/>
                        <a:t>》：</a:t>
                      </a:r>
                      <a:endParaRPr lang="zh-CN" altLang="en-US"/>
                    </a:p>
                    <a:p>
                      <a:pPr>
                        <a:buNone/>
                      </a:pPr>
                      <a:endParaRPr lang="zh-CN" altLang="en-US"/>
                    </a:p>
                    <a:p>
                      <a:pPr>
                        <a:buNone/>
                      </a:pPr>
                      <a:endParaRPr lang="zh-CN" altLang="en-US"/>
                    </a:p>
                    <a:p>
                      <a:pPr>
                        <a:buNone/>
                      </a:pPr>
                      <a:endParaRPr lang="zh-CN" altLang="en-US"/>
                    </a:p>
                    <a:p>
                      <a:pPr>
                        <a:buNone/>
                      </a:pPr>
                      <a:r>
                        <a:rPr lang="zh-CN" altLang="en-US"/>
                        <a:t>其他像素游戏</a:t>
                      </a:r>
                      <a:endParaRPr lang="zh-CN" altLang="en-US"/>
                    </a:p>
                  </a:txBody>
                  <a:tcPr/>
                </a:tc>
              </a:tr>
            </a:tbl>
          </a:graphicData>
        </a:graphic>
      </p:graphicFrame>
      <p:pic>
        <p:nvPicPr>
          <p:cNvPr id="3" name="图片 2" descr="src=http _img.avicone.com_uploadimg_image_20210528_20210528144723_47598.jpg&amp;refer=http _img.avicone.com&amp;app=2002&amp;size=f9999,10000&amp;q=a80&amp;n=0&amp;g=0n&amp;fmt=auto"/>
          <p:cNvPicPr>
            <a:picLocks noChangeAspect="1"/>
          </p:cNvPicPr>
          <p:nvPr/>
        </p:nvPicPr>
        <p:blipFill>
          <a:blip r:embed="rId2"/>
          <a:stretch>
            <a:fillRect/>
          </a:stretch>
        </p:blipFill>
        <p:spPr>
          <a:xfrm>
            <a:off x="7573645" y="1483360"/>
            <a:ext cx="2004060" cy="897890"/>
          </a:xfrm>
          <a:prstGeom prst="rect">
            <a:avLst/>
          </a:prstGeom>
        </p:spPr>
      </p:pic>
      <p:pic>
        <p:nvPicPr>
          <p:cNvPr id="4" name="图片 3" descr="QQ截图20220517221143"/>
          <p:cNvPicPr>
            <a:picLocks noChangeAspect="1"/>
          </p:cNvPicPr>
          <p:nvPr/>
        </p:nvPicPr>
        <p:blipFill>
          <a:blip r:embed="rId3"/>
          <a:stretch>
            <a:fillRect/>
          </a:stretch>
        </p:blipFill>
        <p:spPr>
          <a:xfrm>
            <a:off x="7819390" y="2540000"/>
            <a:ext cx="1758315" cy="989330"/>
          </a:xfrm>
          <a:prstGeom prst="rect">
            <a:avLst/>
          </a:prstGeom>
        </p:spPr>
      </p:pic>
      <p:pic>
        <p:nvPicPr>
          <p:cNvPr id="5" name="图片 4" descr="QQ截图20220517221659"/>
          <p:cNvPicPr>
            <a:picLocks noChangeAspect="1"/>
          </p:cNvPicPr>
          <p:nvPr/>
        </p:nvPicPr>
        <p:blipFill>
          <a:blip r:embed="rId4"/>
          <a:stretch>
            <a:fillRect/>
          </a:stretch>
        </p:blipFill>
        <p:spPr>
          <a:xfrm>
            <a:off x="7011670" y="4191000"/>
            <a:ext cx="2214880" cy="1021715"/>
          </a:xfrm>
          <a:prstGeom prst="rect">
            <a:avLst/>
          </a:prstGeom>
        </p:spPr>
      </p:pic>
      <p:pic>
        <p:nvPicPr>
          <p:cNvPr id="6" name="图片 5" descr="QQ截图20220517221909"/>
          <p:cNvPicPr>
            <a:picLocks noChangeAspect="1"/>
          </p:cNvPicPr>
          <p:nvPr/>
        </p:nvPicPr>
        <p:blipFill>
          <a:blip r:embed="rId5"/>
          <a:stretch>
            <a:fillRect/>
          </a:stretch>
        </p:blipFill>
        <p:spPr>
          <a:xfrm>
            <a:off x="7122795" y="5271135"/>
            <a:ext cx="1992630" cy="11099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p:sp>
        <p:nvSpPr>
          <p:cNvPr id="1048735"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1048736" name="内容占位符 2"/>
          <p:cNvSpPr/>
          <p:nvPr>
            <p:ph idx="1"/>
          </p:nvPr>
        </p:nvSpPr>
        <p:spPr>
          <a:xfrm>
            <a:off x="838200" y="1816100"/>
            <a:ext cx="10515600" cy="2218690"/>
          </a:xfrm>
        </p:spPr>
        <p:txBody>
          <a:bodyPr/>
          <a:p>
            <a:pPr fontAlgn="auto">
              <a:lnSpc>
                <a:spcPct val="100000"/>
              </a:lnSpc>
            </a:pPr>
            <a:r>
              <a:rPr lang="zh-CN" altLang="en-US" sz="2400"/>
              <a:t>对于芒星与魔法引的符号，由于其所指是为了确定技能数值，又因为它们的外形可以看做是一个回路系统，类似于电路图，所以这里借鉴电路的逻辑，以芒星上数值最小的边，作为技能的数值基础。对于魔法引中的数值符号，这里直接带入通用的数字符号，在后面的具体实现中，选用了篆书中一到九的字体作为魔法引的数字符号。</a:t>
            </a:r>
            <a:endParaRPr lang="zh-CN" altLang="en-US" sz="2400"/>
          </a:p>
        </p:txBody>
      </p:sp>
      <p:grpSp>
        <p:nvGrpSpPr>
          <p:cNvPr id="77" name="组合 39"/>
          <p:cNvGrpSpPr/>
          <p:nvPr/>
        </p:nvGrpSpPr>
        <p:grpSpPr>
          <a:xfrm>
            <a:off x="2291080" y="4034790"/>
            <a:ext cx="8814435" cy="2475865"/>
            <a:chOff x="2890" y="6000"/>
            <a:chExt cx="13881" cy="3899"/>
          </a:xfrm>
        </p:grpSpPr>
        <p:grpSp>
          <p:nvGrpSpPr>
            <p:cNvPr id="78" name="组合 19"/>
            <p:cNvGrpSpPr/>
            <p:nvPr/>
          </p:nvGrpSpPr>
          <p:grpSpPr>
            <a:xfrm>
              <a:off x="2890" y="6875"/>
              <a:ext cx="3024" cy="3024"/>
              <a:chOff x="1853" y="5960"/>
              <a:chExt cx="3024" cy="3024"/>
            </a:xfrm>
          </p:grpSpPr>
          <p:cxnSp>
            <p:nvCxnSpPr>
              <p:cNvPr id="3145741" name="直接连接符 7"/>
              <p:cNvCxnSpPr>
                <a:endCxn id="5" idx="3"/>
              </p:cNvCxnSpPr>
              <p:nvPr/>
            </p:nvCxnSpPr>
            <p:spPr>
              <a:xfrm>
                <a:off x="3437" y="6683"/>
                <a:ext cx="545" cy="1787"/>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2" name="直接连接符 8"/>
              <p:cNvCxnSpPr>
                <a:endCxn id="5" idx="2"/>
              </p:cNvCxnSpPr>
              <p:nvPr/>
            </p:nvCxnSpPr>
            <p:spPr>
              <a:xfrm flipH="1">
                <a:off x="2749" y="7403"/>
                <a:ext cx="1416" cy="1067"/>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3" name="直接连接符 9"/>
              <p:cNvCxnSpPr>
                <a:endCxn id="5" idx="1"/>
              </p:cNvCxnSpPr>
              <p:nvPr/>
            </p:nvCxnSpPr>
            <p:spPr>
              <a:xfrm flipH="1" flipV="1">
                <a:off x="2368" y="7237"/>
                <a:ext cx="1399" cy="1051"/>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4" name="直接连接符 10"/>
              <p:cNvCxnSpPr>
                <a:endCxn id="5" idx="0"/>
              </p:cNvCxnSpPr>
              <p:nvPr/>
            </p:nvCxnSpPr>
            <p:spPr>
              <a:xfrm flipV="1">
                <a:off x="2845" y="6475"/>
                <a:ext cx="521" cy="1678"/>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45" name="直接连接符 11"/>
              <p:cNvCxnSpPr/>
              <p:nvPr/>
            </p:nvCxnSpPr>
            <p:spPr>
              <a:xfrm>
                <a:off x="2665" y="7223"/>
                <a:ext cx="1698" cy="14"/>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8737" name="椭圆 12"/>
              <p:cNvSpPr/>
              <p:nvPr/>
            </p:nvSpPr>
            <p:spPr>
              <a:xfrm>
                <a:off x="3108" y="5960"/>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1048738" name="椭圆 13"/>
              <p:cNvSpPr/>
              <p:nvPr/>
            </p:nvSpPr>
            <p:spPr>
              <a:xfrm>
                <a:off x="1853" y="6895"/>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E</a:t>
                </a:r>
                <a:endParaRPr lang="en-US" altLang="zh-CN">
                  <a:solidFill>
                    <a:schemeClr val="tx1"/>
                  </a:solidFill>
                </a:endParaRPr>
              </a:p>
            </p:txBody>
          </p:sp>
          <p:sp>
            <p:nvSpPr>
              <p:cNvPr id="1048739" name="椭圆 14"/>
              <p:cNvSpPr/>
              <p:nvPr/>
            </p:nvSpPr>
            <p:spPr>
              <a:xfrm>
                <a:off x="4363" y="6895"/>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1048740" name="椭圆 15"/>
              <p:cNvSpPr/>
              <p:nvPr/>
            </p:nvSpPr>
            <p:spPr>
              <a:xfrm>
                <a:off x="3848" y="8438"/>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C</a:t>
                </a:r>
                <a:endParaRPr lang="en-US" altLang="zh-CN">
                  <a:solidFill>
                    <a:schemeClr val="tx1"/>
                  </a:solidFill>
                </a:endParaRPr>
              </a:p>
            </p:txBody>
          </p:sp>
          <p:sp>
            <p:nvSpPr>
              <p:cNvPr id="1048741" name="椭圆 16"/>
              <p:cNvSpPr/>
              <p:nvPr/>
            </p:nvSpPr>
            <p:spPr>
              <a:xfrm>
                <a:off x="2368" y="8470"/>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D</a:t>
                </a:r>
                <a:endParaRPr lang="en-US" altLang="zh-CN">
                  <a:solidFill>
                    <a:schemeClr val="tx1"/>
                  </a:solidFill>
                </a:endParaRPr>
              </a:p>
            </p:txBody>
          </p:sp>
          <p:sp>
            <p:nvSpPr>
              <p:cNvPr id="1048742" name="五角星 17"/>
              <p:cNvSpPr/>
              <p:nvPr/>
            </p:nvSpPr>
            <p:spPr>
              <a:xfrm>
                <a:off x="2652" y="6793"/>
                <a:ext cx="1427" cy="1427"/>
              </a:xfrm>
              <a:prstGeom prst="star5">
                <a:avLst/>
              </a:prstGeom>
              <a:noFill/>
              <a:ln w="635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48743" name="右箭头 20"/>
            <p:cNvSpPr/>
            <p:nvPr/>
          </p:nvSpPr>
          <p:spPr>
            <a:xfrm>
              <a:off x="6088" y="8396"/>
              <a:ext cx="1188" cy="56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45746" name="直接连接符 21"/>
            <p:cNvCxnSpPr/>
            <p:nvPr/>
          </p:nvCxnSpPr>
          <p:spPr>
            <a:xfrm>
              <a:off x="7740" y="6187"/>
              <a:ext cx="0" cy="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7" name="直接连接符 22"/>
            <p:cNvCxnSpPr/>
            <p:nvPr/>
          </p:nvCxnSpPr>
          <p:spPr>
            <a:xfrm>
              <a:off x="7725" y="6172"/>
              <a:ext cx="2154" cy="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8" name="直接连接符 23"/>
            <p:cNvCxnSpPr/>
            <p:nvPr/>
          </p:nvCxnSpPr>
          <p:spPr>
            <a:xfrm>
              <a:off x="7755" y="7022"/>
              <a:ext cx="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49" name="直接连接符 24"/>
            <p:cNvCxnSpPr/>
            <p:nvPr/>
          </p:nvCxnSpPr>
          <p:spPr>
            <a:xfrm>
              <a:off x="9879" y="6172"/>
              <a:ext cx="0" cy="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0" name="直接连接符 25"/>
            <p:cNvCxnSpPr/>
            <p:nvPr/>
          </p:nvCxnSpPr>
          <p:spPr>
            <a:xfrm flipH="1" flipV="1">
              <a:off x="8425" y="7017"/>
              <a:ext cx="1464" cy="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1" name="直接连接符 27"/>
            <p:cNvCxnSpPr/>
            <p:nvPr/>
          </p:nvCxnSpPr>
          <p:spPr>
            <a:xfrm>
              <a:off x="8290" y="6824"/>
              <a:ext cx="5" cy="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45752" name="直接连接符 28"/>
            <p:cNvCxnSpPr/>
            <p:nvPr/>
          </p:nvCxnSpPr>
          <p:spPr>
            <a:xfrm>
              <a:off x="8425" y="6923"/>
              <a:ext cx="5" cy="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48744" name="矩形 29"/>
            <p:cNvSpPr/>
            <p:nvPr/>
          </p:nvSpPr>
          <p:spPr>
            <a:xfrm>
              <a:off x="7645" y="6407"/>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5" name="矩形 30"/>
            <p:cNvSpPr/>
            <p:nvPr/>
          </p:nvSpPr>
          <p:spPr>
            <a:xfrm rot="5400000">
              <a:off x="8142" y="5994"/>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6" name="矩形 31"/>
            <p:cNvSpPr/>
            <p:nvPr/>
          </p:nvSpPr>
          <p:spPr>
            <a:xfrm rot="5400000">
              <a:off x="8704" y="5993"/>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7" name="矩形 32"/>
            <p:cNvSpPr/>
            <p:nvPr/>
          </p:nvSpPr>
          <p:spPr>
            <a:xfrm rot="5400000">
              <a:off x="9074" y="6834"/>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8" name="矩形 33"/>
            <p:cNvSpPr/>
            <p:nvPr/>
          </p:nvSpPr>
          <p:spPr>
            <a:xfrm>
              <a:off x="9781" y="6412"/>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49" name="流程图: 汇总连接 35"/>
            <p:cNvSpPr/>
            <p:nvPr/>
          </p:nvSpPr>
          <p:spPr>
            <a:xfrm>
              <a:off x="9253" y="6000"/>
              <a:ext cx="360" cy="360"/>
            </a:xfrm>
            <a:prstGeom prst="flowChartSummingJunction">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750" name="文本框 36"/>
            <p:cNvSpPr txBox="1">
              <a:spLocks noRot="1" noChangeAspect="1" noMove="1" noResize="1" noEditPoints="1" noAdjustHandles="1" noChangeArrowheads="1" noChangeShapeType="1" noTextEdit="1"/>
            </p:cNvSpPr>
            <p:nvPr/>
          </p:nvSpPr>
          <p:spPr>
            <a:xfrm>
              <a:off x="7413" y="8332"/>
              <a:ext cx="9358" cy="966"/>
            </a:xfrm>
            <a:prstGeom prst="rect">
              <a:avLst/>
            </a:prstGeom>
            <a:blipFill rotWithShape="1">
              <a:blip r:embed="rId1"/>
            </a:blipFill>
          </p:spPr>
          <p:txBody>
            <a:bodyPr/>
            <a:p>
              <a:r>
                <a:rPr lang="zh-CN" altLang="en-US">
                  <a:noFill/>
                </a:rPr>
                <a:t> </a:t>
              </a:r>
              <a:endParaRPr lang="zh-CN" altLang="en-US">
                <a:noFill/>
              </a:endParaRPr>
            </a:p>
          </p:txBody>
        </p:sp>
        <p:sp>
          <p:nvSpPr>
            <p:cNvPr id="1048751" name="文本框 37"/>
            <p:cNvSpPr txBox="1"/>
            <p:nvPr/>
          </p:nvSpPr>
          <p:spPr>
            <a:xfrm>
              <a:off x="5641" y="6506"/>
              <a:ext cx="1022" cy="531"/>
            </a:xfrm>
            <a:prstGeom prst="rect">
              <a:avLst/>
            </a:prstGeom>
            <a:noFill/>
          </p:spPr>
          <p:txBody>
            <a:bodyPr wrap="square" rtlCol="0">
              <a:spAutoFit/>
            </a:bodyPr>
            <a:p>
              <a:r>
                <a:rPr lang="zh-CN" altLang="en-US" sz="1600"/>
                <a:t>类比</a:t>
              </a:r>
              <a:endParaRPr lang="zh-CN" altLang="en-US" sz="1600"/>
            </a:p>
          </p:txBody>
        </p:sp>
        <p:sp>
          <p:nvSpPr>
            <p:cNvPr id="1048752" name="上下箭头 38"/>
            <p:cNvSpPr/>
            <p:nvPr/>
          </p:nvSpPr>
          <p:spPr>
            <a:xfrm rot="3720000">
              <a:off x="6303" y="6494"/>
              <a:ext cx="481" cy="1439"/>
            </a:xfrm>
            <a:prstGeom prst="up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sym typeface="+mn-ea"/>
              </a:rPr>
              <a:t>下一个</a:t>
            </a:r>
            <a:r>
              <a:rPr lang="en-US" altLang="zh-CN">
                <a:sym typeface="+mn-ea"/>
              </a:rPr>
              <a:t>demo</a:t>
            </a:r>
            <a:r>
              <a:rPr lang="zh-CN" altLang="en-US">
                <a:sym typeface="+mn-ea"/>
              </a:rPr>
              <a:t>的目标</a:t>
            </a:r>
            <a:endParaRPr lang="zh-CN" altLang="en-US"/>
          </a:p>
        </p:txBody>
      </p:sp>
      <p:sp>
        <p:nvSpPr>
          <p:cNvPr id="2" name="内容占位符 1"/>
          <p:cNvSpPr/>
          <p:nvPr>
            <p:ph idx="1"/>
          </p:nvPr>
        </p:nvSpPr>
        <p:spPr/>
        <p:txBody>
          <a:bodyPr/>
          <a:p>
            <a:r>
              <a:rPr lang="zh-CN" altLang="en-US"/>
              <a:t>美术这块我非常的外行，有懂的朋友也请指点一二，特别是除了一些静态素材外，还需要设计一些风格相符的魔法特效。</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p:sp>
        <p:nvSpPr>
          <p:cNvPr id="1049046" name="标题 1"/>
          <p:cNvSpPr>
            <a:spLocks noGrp="1"/>
          </p:cNvSpPr>
          <p:nvPr>
            <p:ph type="title"/>
          </p:nvPr>
        </p:nvSpPr>
        <p:spPr/>
        <p:txBody>
          <a:bodyPr/>
          <a:p>
            <a:r>
              <a:rPr lang="zh-CN" altLang="en-US"/>
              <a:t>第二阶段</a:t>
            </a:r>
            <a:r>
              <a:rPr lang="en-US" altLang="zh-CN"/>
              <a:t>——</a:t>
            </a:r>
            <a:r>
              <a:rPr lang="zh-CN">
                <a:sym typeface="+mn-ea"/>
              </a:rPr>
              <a:t>总结</a:t>
            </a:r>
            <a:endParaRPr lang="zh-CN"/>
          </a:p>
        </p:txBody>
      </p:sp>
      <p:sp>
        <p:nvSpPr>
          <p:cNvPr id="2" name="内容占位符 1"/>
          <p:cNvSpPr/>
          <p:nvPr>
            <p:ph idx="1"/>
          </p:nvPr>
        </p:nvSpPr>
        <p:spPr/>
        <p:txBody>
          <a:bodyPr/>
          <a:p>
            <a:r>
              <a:rPr lang="zh-CN" altLang="en-US" sz="2000"/>
              <a:t>通过这次的</a:t>
            </a:r>
            <a:r>
              <a:rPr lang="en-US" altLang="zh-CN" sz="2000"/>
              <a:t>demo</a:t>
            </a:r>
            <a:r>
              <a:rPr lang="zh-CN" altLang="en-US" sz="2000"/>
              <a:t>制作与相关内容的研究，可以说需要实现那些内容已经比较明确了，大方向也不需要边做边想了，大体的上需要实现一个</a:t>
            </a:r>
            <a:r>
              <a:rPr lang="en-US" altLang="zh-CN" sz="2000"/>
              <a:t>“2D</a:t>
            </a:r>
            <a:r>
              <a:rPr lang="zh-CN" altLang="en-US" sz="2000"/>
              <a:t>地牢</a:t>
            </a:r>
            <a:r>
              <a:rPr lang="en-US" altLang="zh-CN" sz="2000"/>
              <a:t>+</a:t>
            </a:r>
            <a:r>
              <a:rPr lang="zh-CN" altLang="en-US" sz="2000"/>
              <a:t>法术编程</a:t>
            </a:r>
            <a:r>
              <a:rPr lang="en-US" altLang="zh-CN" sz="2000"/>
              <a:t>+</a:t>
            </a:r>
            <a:r>
              <a:rPr lang="zh-CN" altLang="en-US" sz="2000"/>
              <a:t>自走战斗</a:t>
            </a:r>
            <a:r>
              <a:rPr lang="en-US" altLang="zh-CN" sz="2000"/>
              <a:t>+Rogue-lite+</a:t>
            </a:r>
            <a:r>
              <a:rPr lang="zh-CN" altLang="en-US" sz="2000"/>
              <a:t>策略探索</a:t>
            </a:r>
            <a:r>
              <a:rPr lang="en-US" altLang="zh-CN" sz="2000"/>
              <a:t>”</a:t>
            </a:r>
            <a:r>
              <a:rPr lang="zh-CN" altLang="en-US" sz="2000"/>
              <a:t>的游戏。我预期整个游戏不会特别复杂，如果有复杂的难点我觉得也可以简化或者抛弃，也不会去追求一个尽善尽美的完成度。</a:t>
            </a:r>
            <a:endParaRPr lang="zh-CN" altLang="en-US" sz="2000"/>
          </a:p>
          <a:p>
            <a:r>
              <a:rPr lang="zh-CN" altLang="en-US" sz="2000"/>
              <a:t>所以，如果有感兴趣的朋友可以留下评论或者联系我一起做，特别是有兴趣实现一下上面美术工作的“艺术家”们，有偿也是可以谈的。</a:t>
            </a:r>
            <a:endParaRPr lang="zh-CN" altLang="en-US" sz="2000"/>
          </a:p>
          <a:p>
            <a:endParaRPr lang="zh-CN" altLang="en-US" sz="2000"/>
          </a:p>
          <a:p>
            <a:r>
              <a:rPr lang="en-US" altLang="zh-CN" sz="2000"/>
              <a:t>PS: </a:t>
            </a:r>
            <a:r>
              <a:rPr lang="zh-CN" altLang="en-US" sz="2000"/>
              <a:t>上一篇文章的评论中，有朋友提到我这是否想要</a:t>
            </a:r>
            <a:r>
              <a:rPr lang="en-US" altLang="zh-CN" sz="2000"/>
              <a:t>“</a:t>
            </a:r>
            <a:r>
              <a:rPr lang="zh-CN" altLang="en-US" sz="2000"/>
              <a:t>中西合璧</a:t>
            </a:r>
            <a:r>
              <a:rPr lang="en-US" altLang="zh-CN" sz="2000"/>
              <a:t>”</a:t>
            </a:r>
            <a:r>
              <a:rPr lang="zh-CN" altLang="en-US" sz="2000"/>
              <a:t>，确实当时是有一些这方面的想法，因为复合</a:t>
            </a:r>
            <a:r>
              <a:rPr lang="en-US" altLang="zh-CN" sz="2000"/>
              <a:t>“</a:t>
            </a:r>
            <a:r>
              <a:rPr lang="zh-CN" altLang="en-US" sz="2000"/>
              <a:t>神秘符号</a:t>
            </a:r>
            <a:r>
              <a:rPr lang="en-US" altLang="zh-CN" sz="2000"/>
              <a:t>”</a:t>
            </a:r>
            <a:r>
              <a:rPr lang="zh-CN" altLang="en-US" sz="2000"/>
              <a:t>的素材在中外都有太多了，很难不想要加进来。但是这篇文章里面就不过多赘述了。如果有朋友感兴趣去做一个</a:t>
            </a:r>
            <a:r>
              <a:rPr lang="en-US" altLang="zh-CN" sz="2000"/>
              <a:t>“</a:t>
            </a:r>
            <a:r>
              <a:rPr lang="zh-CN" altLang="en-US" sz="2000"/>
              <a:t>八卦轮盘模拟器</a:t>
            </a:r>
            <a:r>
              <a:rPr lang="en-US" altLang="zh-CN" sz="2000"/>
              <a:t>”</a:t>
            </a:r>
            <a:r>
              <a:rPr lang="zh-CN" altLang="en-US" sz="2000"/>
              <a:t>，我们也可以开一篇文章或是</a:t>
            </a:r>
            <a:r>
              <a:rPr lang="en-US" altLang="zh-CN" sz="2000"/>
              <a:t>demo</a:t>
            </a:r>
            <a:r>
              <a:rPr lang="zh-CN" altLang="en-US" sz="2000"/>
              <a:t>来试着做一下。</a:t>
            </a:r>
            <a:endParaRPr lang="zh-CN" altLang="en-US" sz="20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p:sp>
        <p:nvSpPr>
          <p:cNvPr id="1049048" name="标题 1"/>
          <p:cNvSpPr>
            <a:spLocks noGrp="1"/>
          </p:cNvSpPr>
          <p:nvPr>
            <p:ph type="title"/>
          </p:nvPr>
        </p:nvSpPr>
        <p:spPr/>
        <p:txBody>
          <a:bodyPr>
            <a:normAutofit fontScale="90000"/>
          </a:bodyPr>
          <a:p>
            <a:r>
              <a:rPr lang="zh-CN" altLang="en-US"/>
              <a:t>第二阶段</a:t>
            </a:r>
            <a:r>
              <a:rPr lang="en-US" altLang="zh-CN"/>
              <a:t>——</a:t>
            </a:r>
            <a:r>
              <a:rPr lang="zh-CN" altLang="en-US"/>
              <a:t>魔法阵的逻辑设计（技能系统）</a:t>
            </a:r>
            <a:endParaRPr lang="zh-CN" altLang="en-US"/>
          </a:p>
        </p:txBody>
      </p:sp>
      <p:graphicFrame>
        <p:nvGraphicFramePr>
          <p:cNvPr id="4194306" name="表格 32"/>
          <p:cNvGraphicFramePr/>
          <p:nvPr>
            <p:custDataLst>
              <p:tags r:id="rId1"/>
            </p:custDataLst>
          </p:nvPr>
        </p:nvGraphicFramePr>
        <p:xfrm>
          <a:off x="1508125" y="2012950"/>
          <a:ext cx="8618220" cy="3909060"/>
        </p:xfrm>
        <a:graphic>
          <a:graphicData uri="http://schemas.openxmlformats.org/drawingml/2006/table">
            <a:tbl>
              <a:tblPr firstRow="1" bandRow="1">
                <a:tableStyleId>{F5AB1C69-6EDB-4FF4-983F-18BD219EF322}</a:tableStyleId>
              </a:tblPr>
              <a:tblGrid>
                <a:gridCol w="944245"/>
                <a:gridCol w="4721860"/>
                <a:gridCol w="2952115"/>
              </a:tblGrid>
              <a:tr h="434340">
                <a:tc>
                  <a:txBody>
                    <a:bodyPr/>
                    <a:p>
                      <a:pPr algn="ctr">
                        <a:buNone/>
                      </a:pPr>
                      <a:r>
                        <a:rPr lang="zh-CN" altLang="en-US"/>
                        <a:t>元素</a:t>
                      </a:r>
                      <a:endParaRPr lang="zh-CN" altLang="en-US"/>
                    </a:p>
                  </a:txBody>
                  <a:tcPr/>
                </a:tc>
                <a:tc>
                  <a:txBody>
                    <a:bodyPr/>
                    <a:p>
                      <a:pPr algn="ctr">
                        <a:buNone/>
                      </a:pPr>
                      <a:r>
                        <a:rPr lang="zh-CN" altLang="en-US"/>
                        <a:t>基础效果</a:t>
                      </a:r>
                      <a:endParaRPr lang="zh-CN" altLang="en-US"/>
                    </a:p>
                  </a:txBody>
                  <a:tcPr/>
                </a:tc>
                <a:tc>
                  <a:txBody>
                    <a:bodyPr/>
                    <a:p>
                      <a:pPr algn="ctr">
                        <a:buNone/>
                      </a:pPr>
                      <a:r>
                        <a:rPr lang="zh-CN" altLang="en-US"/>
                        <a:t>爆发效果</a:t>
                      </a:r>
                      <a:endParaRPr lang="zh-CN" altLang="en-US"/>
                    </a:p>
                  </a:txBody>
                  <a:tcPr/>
                </a:tc>
              </a:tr>
              <a:tr h="434340">
                <a:tc>
                  <a:txBody>
                    <a:bodyPr/>
                    <a:p>
                      <a:pPr algn="r">
                        <a:buNone/>
                      </a:pPr>
                      <a:r>
                        <a:rPr lang="zh-CN" altLang="en-US"/>
                        <a:t>光</a:t>
                      </a:r>
                      <a:endParaRPr lang="zh-CN" altLang="en-US"/>
                    </a:p>
                  </a:txBody>
                  <a:tcPr/>
                </a:tc>
                <a:tc>
                  <a:txBody>
                    <a:bodyPr/>
                    <a:p>
                      <a:pPr algn="ctr">
                        <a:buNone/>
                      </a:pPr>
                      <a:r>
                        <a:rPr lang="zh-CN" altLang="en-US"/>
                        <a:t>传送门</a:t>
                      </a:r>
                      <a:endParaRPr lang="zh-CN" altLang="en-US"/>
                    </a:p>
                  </a:txBody>
                  <a:tcPr/>
                </a:tc>
                <a:tc>
                  <a:txBody>
                    <a:bodyPr/>
                    <a:p>
                      <a:pPr algn="ctr">
                        <a:buNone/>
                      </a:pPr>
                      <a:r>
                        <a:rPr lang="zh-CN" altLang="en-US" sz="1800">
                          <a:sym typeface="+mn-ea"/>
                        </a:rPr>
                        <a:t>范围眩晕</a:t>
                      </a:r>
                      <a:endParaRPr lang="zh-CN" altLang="en-US"/>
                    </a:p>
                  </a:txBody>
                  <a:tcPr/>
                </a:tc>
              </a:tr>
              <a:tr h="434340">
                <a:tc>
                  <a:txBody>
                    <a:bodyPr/>
                    <a:p>
                      <a:pPr algn="r">
                        <a:buNone/>
                      </a:pPr>
                      <a:r>
                        <a:rPr lang="zh-CN" altLang="en-US"/>
                        <a:t>火</a:t>
                      </a:r>
                      <a:endParaRPr lang="zh-CN" altLang="en-US"/>
                    </a:p>
                  </a:txBody>
                  <a:tcPr/>
                </a:tc>
                <a:tc>
                  <a:txBody>
                    <a:bodyPr/>
                    <a:p>
                      <a:pPr algn="ctr">
                        <a:buNone/>
                      </a:pPr>
                      <a:endParaRPr lang="zh-CN" altLang="en-US"/>
                    </a:p>
                  </a:txBody>
                  <a:tcPr/>
                </a:tc>
                <a:tc>
                  <a:txBody>
                    <a:bodyPr/>
                    <a:p>
                      <a:pPr algn="ctr">
                        <a:buNone/>
                      </a:pPr>
                      <a:r>
                        <a:rPr lang="zh-CN" altLang="en-US" sz="1800">
                          <a:sym typeface="+mn-ea"/>
                        </a:rPr>
                        <a:t>范围伤害</a:t>
                      </a:r>
                      <a:endParaRPr lang="zh-CN" altLang="en-US"/>
                    </a:p>
                  </a:txBody>
                  <a:tcPr/>
                </a:tc>
              </a:tr>
              <a:tr h="434340">
                <a:tc>
                  <a:txBody>
                    <a:bodyPr/>
                    <a:p>
                      <a:pPr algn="r">
                        <a:buNone/>
                      </a:pPr>
                      <a:r>
                        <a:rPr lang="zh-CN" altLang="en-US"/>
                        <a:t>风</a:t>
                      </a:r>
                      <a:endParaRPr lang="zh-CN" altLang="en-US"/>
                    </a:p>
                  </a:txBody>
                  <a:tcPr/>
                </a:tc>
                <a:tc>
                  <a:txBody>
                    <a:bodyPr/>
                    <a:p>
                      <a:pPr algn="ctr">
                        <a:buNone/>
                      </a:pPr>
                      <a:r>
                        <a:rPr lang="zh-CN" altLang="en-US" sz="1800">
                          <a:sym typeface="+mn-ea"/>
                        </a:rPr>
                        <a:t>生成跟随的风场</a:t>
                      </a:r>
                      <a:endParaRPr lang="zh-CN" altLang="en-US" sz="1800">
                        <a:sym typeface="+mn-ea"/>
                      </a:endParaRPr>
                    </a:p>
                  </a:txBody>
                  <a:tcPr/>
                </a:tc>
                <a:tc>
                  <a:txBody>
                    <a:bodyPr/>
                    <a:p>
                      <a:pPr algn="ctr">
                        <a:buNone/>
                      </a:pPr>
                      <a:r>
                        <a:rPr lang="zh-CN" altLang="en-US" sz="1800">
                          <a:sym typeface="+mn-ea"/>
                        </a:rPr>
                        <a:t>范围伤害</a:t>
                      </a:r>
                      <a:endParaRPr lang="zh-CN" altLang="en-US" sz="1800">
                        <a:sym typeface="+mn-ea"/>
                      </a:endParaRPr>
                    </a:p>
                  </a:txBody>
                  <a:tcPr/>
                </a:tc>
              </a:tr>
              <a:tr h="434340">
                <a:tc>
                  <a:txBody>
                    <a:bodyPr/>
                    <a:p>
                      <a:pPr algn="r">
                        <a:buNone/>
                      </a:pPr>
                      <a:r>
                        <a:rPr lang="zh-CN" altLang="en-US"/>
                        <a:t>岩</a:t>
                      </a:r>
                      <a:endParaRPr lang="zh-CN" altLang="en-US"/>
                    </a:p>
                  </a:txBody>
                  <a:tcPr/>
                </a:tc>
                <a:tc>
                  <a:txBody>
                    <a:bodyPr/>
                    <a:p>
                      <a:pPr algn="ctr">
                        <a:buNone/>
                      </a:pPr>
                      <a:r>
                        <a:rPr lang="zh-CN" altLang="en-US"/>
                        <a:t>生成固定屏障</a:t>
                      </a:r>
                      <a:endParaRPr lang="zh-CN" altLang="en-US"/>
                    </a:p>
                  </a:txBody>
                  <a:tcPr/>
                </a:tc>
                <a:tc>
                  <a:txBody>
                    <a:bodyPr/>
                    <a:p>
                      <a:pPr algn="ctr">
                        <a:buNone/>
                      </a:pPr>
                      <a:r>
                        <a:rPr lang="zh-CN" altLang="en-US"/>
                        <a:t>范围眩晕</a:t>
                      </a:r>
                      <a:endParaRPr lang="zh-CN" altLang="en-US"/>
                    </a:p>
                  </a:txBody>
                  <a:tcPr/>
                </a:tc>
              </a:tr>
              <a:tr h="434340">
                <a:tc>
                  <a:txBody>
                    <a:bodyPr/>
                    <a:p>
                      <a:pPr algn="r">
                        <a:buNone/>
                      </a:pPr>
                      <a:r>
                        <a:rPr lang="zh-CN" altLang="en-US"/>
                        <a:t>草</a:t>
                      </a:r>
                      <a:endParaRPr lang="zh-CN" altLang="en-US"/>
                    </a:p>
                  </a:txBody>
                  <a:tcPr/>
                </a:tc>
                <a:tc>
                  <a:txBody>
                    <a:bodyPr/>
                    <a:p>
                      <a:pPr algn="ctr">
                        <a:buNone/>
                      </a:pPr>
                      <a:endParaRPr lang="zh-CN" altLang="en-US"/>
                    </a:p>
                  </a:txBody>
                  <a:tcPr/>
                </a:tc>
                <a:tc>
                  <a:txBody>
                    <a:bodyPr/>
                    <a:p>
                      <a:pPr algn="ctr">
                        <a:buNone/>
                      </a:pPr>
                      <a:r>
                        <a:rPr lang="zh-CN" altLang="en-US"/>
                        <a:t>回血</a:t>
                      </a:r>
                      <a:endParaRPr lang="zh-CN" altLang="en-US"/>
                    </a:p>
                  </a:txBody>
                  <a:tcPr/>
                </a:tc>
              </a:tr>
              <a:tr h="434340">
                <a:tc>
                  <a:txBody>
                    <a:bodyPr/>
                    <a:p>
                      <a:pPr algn="r">
                        <a:buNone/>
                      </a:pPr>
                      <a:r>
                        <a:rPr lang="zh-CN" altLang="en-US"/>
                        <a:t>水</a:t>
                      </a:r>
                      <a:endParaRPr lang="zh-CN" altLang="en-US"/>
                    </a:p>
                  </a:txBody>
                  <a:tcPr/>
                </a:tc>
                <a:tc>
                  <a:txBody>
                    <a:bodyPr/>
                    <a:p>
                      <a:pPr algn="ctr">
                        <a:buNone/>
                      </a:pPr>
                      <a:r>
                        <a:rPr lang="zh-CN" altLang="en-US"/>
                        <a:t>回魔</a:t>
                      </a:r>
                      <a:endParaRPr lang="zh-CN" altLang="en-US"/>
                    </a:p>
                  </a:txBody>
                  <a:tcPr/>
                </a:tc>
                <a:tc>
                  <a:txBody>
                    <a:bodyPr/>
                    <a:p>
                      <a:pPr algn="ctr">
                        <a:buNone/>
                      </a:pPr>
                      <a:r>
                        <a:rPr lang="zh-CN" altLang="en-US" sz="1800">
                          <a:sym typeface="+mn-ea"/>
                        </a:rPr>
                        <a:t>回魔</a:t>
                      </a:r>
                      <a:endParaRPr lang="en-US" altLang="zh-CN"/>
                    </a:p>
                  </a:txBody>
                  <a:tcPr/>
                </a:tc>
              </a:tr>
              <a:tr h="434340">
                <a:tc>
                  <a:txBody>
                    <a:bodyPr/>
                    <a:p>
                      <a:pPr algn="r">
                        <a:buNone/>
                      </a:pPr>
                      <a:r>
                        <a:rPr lang="zh-CN" altLang="en-US"/>
                        <a:t>雷</a:t>
                      </a:r>
                      <a:endParaRPr lang="zh-CN" altLang="en-US"/>
                    </a:p>
                  </a:txBody>
                  <a:tcPr/>
                </a:tc>
                <a:tc>
                  <a:txBody>
                    <a:bodyPr/>
                    <a:p>
                      <a:pPr algn="ctr">
                        <a:buNone/>
                      </a:pPr>
                      <a:r>
                        <a:rPr lang="zh-CN" altLang="en-US"/>
                        <a:t>魔法弹飞的更快（有效弹道更长）</a:t>
                      </a:r>
                      <a:endParaRPr lang="zh-CN" altLang="en-US"/>
                    </a:p>
                  </a:txBody>
                  <a:tcPr/>
                </a:tc>
                <a:tc>
                  <a:txBody>
                    <a:bodyPr/>
                    <a:p>
                      <a:pPr algn="ctr">
                        <a:buNone/>
                      </a:pPr>
                      <a:r>
                        <a:rPr lang="zh-CN" altLang="en-US" sz="1800">
                          <a:sym typeface="+mn-ea"/>
                        </a:rPr>
                        <a:t>范围眩晕</a:t>
                      </a:r>
                      <a:endParaRPr lang="zh-CN" altLang="en-US"/>
                    </a:p>
                  </a:txBody>
                  <a:tcPr/>
                </a:tc>
              </a:tr>
              <a:tr h="434340">
                <a:tc>
                  <a:txBody>
                    <a:bodyPr/>
                    <a:p>
                      <a:pPr algn="r">
                        <a:buNone/>
                      </a:pPr>
                      <a:r>
                        <a:rPr lang="zh-CN" altLang="en-US"/>
                        <a:t>地</a:t>
                      </a:r>
                      <a:endParaRPr lang="zh-CN" altLang="en-US"/>
                    </a:p>
                  </a:txBody>
                  <a:tcPr/>
                </a:tc>
                <a:tc>
                  <a:txBody>
                    <a:bodyPr/>
                    <a:p>
                      <a:pPr algn="ctr">
                        <a:buNone/>
                      </a:pPr>
                      <a:r>
                        <a:rPr lang="zh-CN" altLang="en-US"/>
                        <a:t>陷阱</a:t>
                      </a:r>
                      <a:endParaRPr lang="zh-CN" altLang="en-US"/>
                    </a:p>
                  </a:txBody>
                  <a:tcPr/>
                </a:tc>
                <a:tc>
                  <a:txBody>
                    <a:bodyPr/>
                    <a:p>
                      <a:pPr algn="ctr">
                        <a:buNone/>
                      </a:pPr>
                      <a:r>
                        <a:rPr lang="zh-CN" altLang="en-US" sz="1800">
                          <a:sym typeface="+mn-ea"/>
                        </a:rPr>
                        <a:t>范围眩晕</a:t>
                      </a:r>
                      <a:endParaRPr lang="zh-CN" altLang="en-US"/>
                    </a:p>
                  </a:txBody>
                  <a:tcPr/>
                </a:tc>
              </a:tr>
            </a:tbl>
          </a:graphicData>
        </a:graphic>
      </p:graphicFrame>
      <p:pic>
        <p:nvPicPr>
          <p:cNvPr id="2097229" name="图片 110" descr="light"/>
          <p:cNvPicPr>
            <a:picLocks noChangeAspect="1"/>
          </p:cNvPicPr>
          <p:nvPr/>
        </p:nvPicPr>
        <p:blipFill>
          <a:blip r:embed="rId2"/>
          <a:stretch>
            <a:fillRect/>
          </a:stretch>
        </p:blipFill>
        <p:spPr>
          <a:xfrm>
            <a:off x="1739265" y="2515235"/>
            <a:ext cx="279400" cy="279400"/>
          </a:xfrm>
          <a:prstGeom prst="rect">
            <a:avLst/>
          </a:prstGeom>
        </p:spPr>
      </p:pic>
      <p:pic>
        <p:nvPicPr>
          <p:cNvPr id="2097230" name="图片 111" descr="mountain"/>
          <p:cNvPicPr>
            <a:picLocks noChangeAspect="1"/>
          </p:cNvPicPr>
          <p:nvPr/>
        </p:nvPicPr>
        <p:blipFill>
          <a:blip r:embed="rId3"/>
          <a:stretch>
            <a:fillRect/>
          </a:stretch>
        </p:blipFill>
        <p:spPr>
          <a:xfrm>
            <a:off x="1739265" y="3830320"/>
            <a:ext cx="279400" cy="279400"/>
          </a:xfrm>
          <a:prstGeom prst="rect">
            <a:avLst/>
          </a:prstGeom>
        </p:spPr>
      </p:pic>
      <p:pic>
        <p:nvPicPr>
          <p:cNvPr id="2097231" name="图片 112" descr="plant"/>
          <p:cNvPicPr>
            <a:picLocks noChangeAspect="1"/>
          </p:cNvPicPr>
          <p:nvPr/>
        </p:nvPicPr>
        <p:blipFill>
          <a:blip r:embed="rId4"/>
          <a:stretch>
            <a:fillRect/>
          </a:stretch>
        </p:blipFill>
        <p:spPr>
          <a:xfrm>
            <a:off x="1739265" y="4256405"/>
            <a:ext cx="279400" cy="279400"/>
          </a:xfrm>
          <a:prstGeom prst="rect">
            <a:avLst/>
          </a:prstGeom>
        </p:spPr>
      </p:pic>
      <p:pic>
        <p:nvPicPr>
          <p:cNvPr id="2097232" name="图片 113" descr="thunder"/>
          <p:cNvPicPr>
            <a:picLocks noChangeAspect="1"/>
          </p:cNvPicPr>
          <p:nvPr/>
        </p:nvPicPr>
        <p:blipFill>
          <a:blip r:embed="rId5"/>
          <a:stretch>
            <a:fillRect/>
          </a:stretch>
        </p:blipFill>
        <p:spPr>
          <a:xfrm>
            <a:off x="1739265" y="5160010"/>
            <a:ext cx="279400" cy="279400"/>
          </a:xfrm>
          <a:prstGeom prst="rect">
            <a:avLst/>
          </a:prstGeom>
        </p:spPr>
      </p:pic>
      <p:pic>
        <p:nvPicPr>
          <p:cNvPr id="2097233" name="图片 114" descr="water"/>
          <p:cNvPicPr>
            <a:picLocks noChangeAspect="1"/>
          </p:cNvPicPr>
          <p:nvPr/>
        </p:nvPicPr>
        <p:blipFill>
          <a:blip r:embed="rId6"/>
          <a:stretch>
            <a:fillRect/>
          </a:stretch>
        </p:blipFill>
        <p:spPr>
          <a:xfrm>
            <a:off x="1739265" y="4702810"/>
            <a:ext cx="279400" cy="279400"/>
          </a:xfrm>
          <a:prstGeom prst="rect">
            <a:avLst/>
          </a:prstGeom>
        </p:spPr>
      </p:pic>
      <p:pic>
        <p:nvPicPr>
          <p:cNvPr id="2097234" name="图片 115" descr="wind"/>
          <p:cNvPicPr>
            <a:picLocks noChangeAspect="1"/>
          </p:cNvPicPr>
          <p:nvPr/>
        </p:nvPicPr>
        <p:blipFill>
          <a:blip r:embed="rId7"/>
          <a:stretch>
            <a:fillRect/>
          </a:stretch>
        </p:blipFill>
        <p:spPr>
          <a:xfrm>
            <a:off x="1739265" y="3404235"/>
            <a:ext cx="279400" cy="279400"/>
          </a:xfrm>
          <a:prstGeom prst="rect">
            <a:avLst/>
          </a:prstGeom>
        </p:spPr>
      </p:pic>
      <p:pic>
        <p:nvPicPr>
          <p:cNvPr id="2097235" name="图片 116" descr="fire"/>
          <p:cNvPicPr>
            <a:picLocks noChangeAspect="1"/>
          </p:cNvPicPr>
          <p:nvPr/>
        </p:nvPicPr>
        <p:blipFill>
          <a:blip r:embed="rId8"/>
          <a:stretch>
            <a:fillRect/>
          </a:stretch>
        </p:blipFill>
        <p:spPr>
          <a:xfrm>
            <a:off x="1739265" y="2957830"/>
            <a:ext cx="279400" cy="279400"/>
          </a:xfrm>
          <a:prstGeom prst="rect">
            <a:avLst/>
          </a:prstGeom>
        </p:spPr>
      </p:pic>
      <p:pic>
        <p:nvPicPr>
          <p:cNvPr id="2097236" name="图片 117" descr="ground"/>
          <p:cNvPicPr>
            <a:picLocks noChangeAspect="1"/>
          </p:cNvPicPr>
          <p:nvPr/>
        </p:nvPicPr>
        <p:blipFill>
          <a:blip r:embed="rId9"/>
          <a:stretch>
            <a:fillRect/>
          </a:stretch>
        </p:blipFill>
        <p:spPr>
          <a:xfrm>
            <a:off x="1739265" y="5542280"/>
            <a:ext cx="279400" cy="279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p:sp>
        <p:nvSpPr>
          <p:cNvPr id="1048753"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1048754" name="内容占位符 2"/>
          <p:cNvSpPr>
            <a:spLocks noGrp="1"/>
          </p:cNvSpPr>
          <p:nvPr>
            <p:ph idx="1"/>
          </p:nvPr>
        </p:nvSpPr>
        <p:spPr>
          <a:xfrm>
            <a:off x="838200" y="1691005"/>
            <a:ext cx="10784205" cy="1816735"/>
          </a:xfrm>
        </p:spPr>
        <p:txBody>
          <a:bodyPr>
            <a:normAutofit/>
          </a:bodyPr>
          <a:p>
            <a:r>
              <a:rPr lang="zh-CN" altLang="en-US"/>
              <a:t>这一部分主要介绍原型游戏的实现，以验证所讨论的魔法阵玩法的可行性。</a:t>
            </a:r>
            <a:endParaRPr lang="zh-CN" altLang="en-US"/>
          </a:p>
          <a:p>
            <a:r>
              <a:rPr lang="zh-CN" altLang="en-US"/>
              <a:t>游戏循环类似于宝可梦。</a:t>
            </a:r>
            <a:endParaRPr lang="zh-CN" altLang="en-US"/>
          </a:p>
        </p:txBody>
      </p:sp>
      <p:sp>
        <p:nvSpPr>
          <p:cNvPr id="1048755" name="圆角矩形 31"/>
          <p:cNvSpPr/>
          <p:nvPr/>
        </p:nvSpPr>
        <p:spPr>
          <a:xfrm>
            <a:off x="90995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56" name="文本框 32"/>
          <p:cNvSpPr txBox="1"/>
          <p:nvPr/>
        </p:nvSpPr>
        <p:spPr>
          <a:xfrm>
            <a:off x="1015365" y="3423920"/>
            <a:ext cx="1120140" cy="368300"/>
          </a:xfrm>
          <a:prstGeom prst="rect">
            <a:avLst/>
          </a:prstGeom>
          <a:noFill/>
        </p:spPr>
        <p:txBody>
          <a:bodyPr wrap="square" rtlCol="0">
            <a:spAutoFit/>
          </a:bodyPr>
          <a:p>
            <a:r>
              <a:rPr lang="zh-CN" altLang="en-US"/>
              <a:t>地图分析</a:t>
            </a:r>
            <a:endParaRPr lang="zh-CN" altLang="en-US"/>
          </a:p>
        </p:txBody>
      </p:sp>
      <p:sp>
        <p:nvSpPr>
          <p:cNvPr id="1048757" name="文本框 33"/>
          <p:cNvSpPr txBox="1"/>
          <p:nvPr/>
        </p:nvSpPr>
        <p:spPr>
          <a:xfrm>
            <a:off x="1015365" y="3792220"/>
            <a:ext cx="1675130" cy="737235"/>
          </a:xfrm>
          <a:prstGeom prst="rect">
            <a:avLst/>
          </a:prstGeom>
          <a:noFill/>
        </p:spPr>
        <p:txBody>
          <a:bodyPr wrap="square" rtlCol="0">
            <a:spAutoFit/>
          </a:bodyPr>
          <a:p>
            <a:r>
              <a:rPr lang="zh-CN" altLang="en-US" sz="1400"/>
              <a:t>选择要去探索区域（森林、山地、海洋</a:t>
            </a:r>
            <a:r>
              <a:rPr lang="en-US" altLang="zh-CN" sz="1400"/>
              <a:t>...</a:t>
            </a:r>
            <a:r>
              <a:rPr lang="zh-CN" altLang="en-US" sz="1400"/>
              <a:t>）</a:t>
            </a:r>
            <a:endParaRPr lang="zh-CN" altLang="en-US" sz="1400"/>
          </a:p>
        </p:txBody>
      </p:sp>
      <p:sp>
        <p:nvSpPr>
          <p:cNvPr id="1048758" name="圆角矩形 34"/>
          <p:cNvSpPr/>
          <p:nvPr/>
        </p:nvSpPr>
        <p:spPr>
          <a:xfrm>
            <a:off x="357441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59" name="文本框 35"/>
          <p:cNvSpPr txBox="1"/>
          <p:nvPr/>
        </p:nvSpPr>
        <p:spPr>
          <a:xfrm>
            <a:off x="3679825" y="3423920"/>
            <a:ext cx="1120140" cy="368300"/>
          </a:xfrm>
          <a:prstGeom prst="rect">
            <a:avLst/>
          </a:prstGeom>
          <a:noFill/>
        </p:spPr>
        <p:txBody>
          <a:bodyPr wrap="square" rtlCol="0">
            <a:spAutoFit/>
          </a:bodyPr>
          <a:p>
            <a:r>
              <a:rPr lang="zh-CN" altLang="en-US"/>
              <a:t>准备</a:t>
            </a:r>
            <a:endParaRPr lang="zh-CN" altLang="en-US"/>
          </a:p>
        </p:txBody>
      </p:sp>
      <p:sp>
        <p:nvSpPr>
          <p:cNvPr id="1048760" name="文本框 36"/>
          <p:cNvSpPr txBox="1"/>
          <p:nvPr/>
        </p:nvSpPr>
        <p:spPr>
          <a:xfrm>
            <a:off x="3679825" y="3792220"/>
            <a:ext cx="1675130" cy="737235"/>
          </a:xfrm>
          <a:prstGeom prst="rect">
            <a:avLst/>
          </a:prstGeom>
          <a:noFill/>
        </p:spPr>
        <p:txBody>
          <a:bodyPr wrap="square" rtlCol="0">
            <a:spAutoFit/>
          </a:bodyPr>
          <a:p>
            <a:r>
              <a:rPr lang="zh-CN" sz="1400"/>
              <a:t>绘制适合的魔法阵，绘制时会消耗相应的</a:t>
            </a:r>
            <a:r>
              <a:rPr lang="en-US" altLang="zh-CN" sz="1400"/>
              <a:t>MP</a:t>
            </a:r>
            <a:endParaRPr lang="en-US" altLang="zh-CN" sz="1400"/>
          </a:p>
        </p:txBody>
      </p:sp>
      <p:sp>
        <p:nvSpPr>
          <p:cNvPr id="1048761" name="圆角矩形 37"/>
          <p:cNvSpPr/>
          <p:nvPr/>
        </p:nvSpPr>
        <p:spPr>
          <a:xfrm>
            <a:off x="2221865" y="490029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62" name="文本框 38"/>
          <p:cNvSpPr txBox="1"/>
          <p:nvPr/>
        </p:nvSpPr>
        <p:spPr>
          <a:xfrm>
            <a:off x="2327275" y="4977130"/>
            <a:ext cx="1120140" cy="368300"/>
          </a:xfrm>
          <a:prstGeom prst="rect">
            <a:avLst/>
          </a:prstGeom>
          <a:noFill/>
        </p:spPr>
        <p:txBody>
          <a:bodyPr wrap="square" rtlCol="0">
            <a:spAutoFit/>
          </a:bodyPr>
          <a:p>
            <a:r>
              <a:rPr lang="zh-CN" altLang="en-US"/>
              <a:t>战斗</a:t>
            </a:r>
            <a:endParaRPr lang="zh-CN" altLang="en-US"/>
          </a:p>
        </p:txBody>
      </p:sp>
      <p:sp>
        <p:nvSpPr>
          <p:cNvPr id="1048763" name="文本框 39"/>
          <p:cNvSpPr txBox="1"/>
          <p:nvPr/>
        </p:nvSpPr>
        <p:spPr>
          <a:xfrm>
            <a:off x="2327275" y="5345430"/>
            <a:ext cx="1675130" cy="737235"/>
          </a:xfrm>
          <a:prstGeom prst="rect">
            <a:avLst/>
          </a:prstGeom>
          <a:noFill/>
        </p:spPr>
        <p:txBody>
          <a:bodyPr wrap="square" rtlCol="0">
            <a:spAutoFit/>
          </a:bodyPr>
          <a:p>
            <a:r>
              <a:rPr lang="zh-CN" sz="1400"/>
              <a:t>使用合适的魔法阵与遇到的对手进行战斗</a:t>
            </a:r>
            <a:endParaRPr lang="zh-CN" sz="1400"/>
          </a:p>
        </p:txBody>
      </p:sp>
      <p:sp>
        <p:nvSpPr>
          <p:cNvPr id="1048764" name="圆角右箭头 40"/>
          <p:cNvSpPr/>
          <p:nvPr/>
        </p:nvSpPr>
        <p:spPr>
          <a:xfrm rot="16200000">
            <a:off x="1426845" y="4862195"/>
            <a:ext cx="718185" cy="584200"/>
          </a:xfrm>
          <a:prstGeom prst="ben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1048765" name="圆角右箭头 42"/>
          <p:cNvSpPr/>
          <p:nvPr/>
        </p:nvSpPr>
        <p:spPr>
          <a:xfrm rot="10800000">
            <a:off x="4319905" y="4795520"/>
            <a:ext cx="718185" cy="785495"/>
          </a:xfrm>
          <a:prstGeom prst="bentArrow">
            <a:avLst>
              <a:gd name="adj1" fmla="val 21043"/>
              <a:gd name="adj2" fmla="val 20335"/>
              <a:gd name="adj3" fmla="val 25000"/>
              <a:gd name="adj4" fmla="val 4375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1048766" name="右箭头 43"/>
          <p:cNvSpPr/>
          <p:nvPr/>
        </p:nvSpPr>
        <p:spPr>
          <a:xfrm>
            <a:off x="2974975" y="3912870"/>
            <a:ext cx="488950" cy="268605"/>
          </a:xfrm>
          <a:prstGeom prst="righ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048767" name="文本框 44"/>
          <p:cNvSpPr txBox="1"/>
          <p:nvPr/>
        </p:nvSpPr>
        <p:spPr>
          <a:xfrm>
            <a:off x="2002155" y="6337935"/>
            <a:ext cx="2482850" cy="368300"/>
          </a:xfrm>
          <a:prstGeom prst="rect">
            <a:avLst/>
          </a:prstGeom>
          <a:noFill/>
        </p:spPr>
        <p:txBody>
          <a:bodyPr wrap="square" rtlCol="0">
            <a:spAutoFit/>
          </a:bodyPr>
          <a:p>
            <a:pPr algn="ctr"/>
            <a:r>
              <a:rPr lang="zh-CN" altLang="en-US"/>
              <a:t>魔法阵游戏循环</a:t>
            </a:r>
            <a:endParaRPr lang="zh-CN" altLang="en-US"/>
          </a:p>
        </p:txBody>
      </p:sp>
      <p:sp>
        <p:nvSpPr>
          <p:cNvPr id="1048768" name="圆角矩形 45"/>
          <p:cNvSpPr/>
          <p:nvPr/>
        </p:nvSpPr>
        <p:spPr>
          <a:xfrm>
            <a:off x="689927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69" name="文本框 46"/>
          <p:cNvSpPr txBox="1"/>
          <p:nvPr/>
        </p:nvSpPr>
        <p:spPr>
          <a:xfrm>
            <a:off x="7004685" y="3423920"/>
            <a:ext cx="1120140" cy="368300"/>
          </a:xfrm>
          <a:prstGeom prst="rect">
            <a:avLst/>
          </a:prstGeom>
          <a:noFill/>
        </p:spPr>
        <p:txBody>
          <a:bodyPr wrap="square" rtlCol="0">
            <a:spAutoFit/>
          </a:bodyPr>
          <a:p>
            <a:r>
              <a:rPr lang="zh-CN" altLang="en-US"/>
              <a:t>地图分析</a:t>
            </a:r>
            <a:endParaRPr lang="zh-CN" altLang="en-US"/>
          </a:p>
        </p:txBody>
      </p:sp>
      <p:sp>
        <p:nvSpPr>
          <p:cNvPr id="1048770" name="文本框 47"/>
          <p:cNvSpPr txBox="1"/>
          <p:nvPr/>
        </p:nvSpPr>
        <p:spPr>
          <a:xfrm>
            <a:off x="7004685" y="3792220"/>
            <a:ext cx="1675130" cy="737235"/>
          </a:xfrm>
          <a:prstGeom prst="rect">
            <a:avLst/>
          </a:prstGeom>
          <a:noFill/>
        </p:spPr>
        <p:txBody>
          <a:bodyPr wrap="square" rtlCol="0">
            <a:spAutoFit/>
          </a:bodyPr>
          <a:p>
            <a:r>
              <a:rPr lang="zh-CN" altLang="en-US" sz="1400"/>
              <a:t>选择要去探索区域（森林、山地、海洋</a:t>
            </a:r>
            <a:r>
              <a:rPr lang="en-US" altLang="zh-CN" sz="1400"/>
              <a:t>...</a:t>
            </a:r>
            <a:r>
              <a:rPr lang="zh-CN" altLang="en-US" sz="1400"/>
              <a:t>）</a:t>
            </a:r>
            <a:endParaRPr lang="zh-CN" altLang="en-US" sz="1400"/>
          </a:p>
        </p:txBody>
      </p:sp>
      <p:sp>
        <p:nvSpPr>
          <p:cNvPr id="1048771" name="圆角矩形 48"/>
          <p:cNvSpPr/>
          <p:nvPr/>
        </p:nvSpPr>
        <p:spPr>
          <a:xfrm>
            <a:off x="956373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72" name="文本框 49"/>
          <p:cNvSpPr txBox="1"/>
          <p:nvPr/>
        </p:nvSpPr>
        <p:spPr>
          <a:xfrm>
            <a:off x="9669145" y="3423920"/>
            <a:ext cx="1120140" cy="368300"/>
          </a:xfrm>
          <a:prstGeom prst="rect">
            <a:avLst/>
          </a:prstGeom>
          <a:noFill/>
        </p:spPr>
        <p:txBody>
          <a:bodyPr wrap="square" rtlCol="0">
            <a:spAutoFit/>
          </a:bodyPr>
          <a:p>
            <a:r>
              <a:rPr lang="zh-CN" altLang="en-US"/>
              <a:t>准备</a:t>
            </a:r>
            <a:endParaRPr lang="zh-CN" altLang="en-US"/>
          </a:p>
        </p:txBody>
      </p:sp>
      <p:sp>
        <p:nvSpPr>
          <p:cNvPr id="1048773" name="文本框 50"/>
          <p:cNvSpPr txBox="1"/>
          <p:nvPr/>
        </p:nvSpPr>
        <p:spPr>
          <a:xfrm>
            <a:off x="9669145" y="3792220"/>
            <a:ext cx="1675130" cy="521970"/>
          </a:xfrm>
          <a:prstGeom prst="rect">
            <a:avLst/>
          </a:prstGeom>
          <a:noFill/>
        </p:spPr>
        <p:txBody>
          <a:bodyPr wrap="square" rtlCol="0">
            <a:spAutoFit/>
          </a:bodyPr>
          <a:p>
            <a:r>
              <a:rPr lang="zh-CN" sz="1400"/>
              <a:t>选择要携带的宝可梦与道具</a:t>
            </a:r>
            <a:endParaRPr lang="zh-CN" sz="1400"/>
          </a:p>
        </p:txBody>
      </p:sp>
      <p:sp>
        <p:nvSpPr>
          <p:cNvPr id="1048774" name="圆角矩形 51"/>
          <p:cNvSpPr/>
          <p:nvPr/>
        </p:nvSpPr>
        <p:spPr>
          <a:xfrm>
            <a:off x="8211185" y="490029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48775" name="文本框 52"/>
          <p:cNvSpPr txBox="1"/>
          <p:nvPr/>
        </p:nvSpPr>
        <p:spPr>
          <a:xfrm>
            <a:off x="8316595" y="4977130"/>
            <a:ext cx="1120140" cy="368300"/>
          </a:xfrm>
          <a:prstGeom prst="rect">
            <a:avLst/>
          </a:prstGeom>
          <a:noFill/>
        </p:spPr>
        <p:txBody>
          <a:bodyPr wrap="square" rtlCol="0">
            <a:spAutoFit/>
          </a:bodyPr>
          <a:p>
            <a:r>
              <a:rPr lang="zh-CN" altLang="en-US"/>
              <a:t>战斗</a:t>
            </a:r>
            <a:endParaRPr lang="zh-CN" altLang="en-US"/>
          </a:p>
        </p:txBody>
      </p:sp>
      <p:sp>
        <p:nvSpPr>
          <p:cNvPr id="1048776" name="文本框 53"/>
          <p:cNvSpPr txBox="1"/>
          <p:nvPr/>
        </p:nvSpPr>
        <p:spPr>
          <a:xfrm>
            <a:off x="8316595" y="5345430"/>
            <a:ext cx="1675130" cy="521970"/>
          </a:xfrm>
          <a:prstGeom prst="rect">
            <a:avLst/>
          </a:prstGeom>
          <a:noFill/>
        </p:spPr>
        <p:txBody>
          <a:bodyPr wrap="square" rtlCol="0">
            <a:spAutoFit/>
          </a:bodyPr>
          <a:p>
            <a:r>
              <a:rPr lang="zh-CN" sz="1400"/>
              <a:t>选择宝可梦与遇到的对手进行战斗</a:t>
            </a:r>
            <a:endParaRPr lang="zh-CN" sz="1400"/>
          </a:p>
        </p:txBody>
      </p:sp>
      <p:sp>
        <p:nvSpPr>
          <p:cNvPr id="1048777" name="圆角右箭头 54"/>
          <p:cNvSpPr/>
          <p:nvPr/>
        </p:nvSpPr>
        <p:spPr>
          <a:xfrm rot="16200000">
            <a:off x="7416165" y="4862195"/>
            <a:ext cx="718185" cy="584200"/>
          </a:xfrm>
          <a:prstGeom prst="ben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1048778" name="圆角右箭头 55"/>
          <p:cNvSpPr/>
          <p:nvPr/>
        </p:nvSpPr>
        <p:spPr>
          <a:xfrm rot="10800000">
            <a:off x="10309225" y="4795520"/>
            <a:ext cx="718185" cy="785495"/>
          </a:xfrm>
          <a:prstGeom prst="bentArrow">
            <a:avLst>
              <a:gd name="adj1" fmla="val 21043"/>
              <a:gd name="adj2" fmla="val 20335"/>
              <a:gd name="adj3" fmla="val 25000"/>
              <a:gd name="adj4" fmla="val 4375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1048779" name="右箭头 56"/>
          <p:cNvSpPr/>
          <p:nvPr/>
        </p:nvSpPr>
        <p:spPr>
          <a:xfrm>
            <a:off x="8964295" y="3912870"/>
            <a:ext cx="488950" cy="268605"/>
          </a:xfrm>
          <a:prstGeom prst="righ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048780" name="文本框 57"/>
          <p:cNvSpPr txBox="1"/>
          <p:nvPr/>
        </p:nvSpPr>
        <p:spPr>
          <a:xfrm>
            <a:off x="7991475" y="6337935"/>
            <a:ext cx="2482850" cy="368300"/>
          </a:xfrm>
          <a:prstGeom prst="rect">
            <a:avLst/>
          </a:prstGeom>
          <a:noFill/>
        </p:spPr>
        <p:txBody>
          <a:bodyPr wrap="square" rtlCol="0">
            <a:spAutoFit/>
          </a:bodyPr>
          <a:p>
            <a:pPr algn="ctr"/>
            <a:r>
              <a:rPr lang="zh-CN" altLang="en-US"/>
              <a:t>宝可梦游戏循环</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p:graphicFrame>
        <p:nvGraphicFramePr>
          <p:cNvPr id="4194304" name="表格 32"/>
          <p:cNvGraphicFramePr/>
          <p:nvPr>
            <p:custDataLst>
              <p:tags r:id="rId1"/>
            </p:custDataLst>
          </p:nvPr>
        </p:nvGraphicFramePr>
        <p:xfrm>
          <a:off x="2802890" y="2434590"/>
          <a:ext cx="8533130" cy="3914775"/>
        </p:xfrm>
        <a:graphic>
          <a:graphicData uri="http://schemas.openxmlformats.org/drawingml/2006/table">
            <a:tbl>
              <a:tblPr firstRow="1" bandRow="1">
                <a:tableStyleId>{F5AB1C69-6EDB-4FF4-983F-18BD219EF322}</a:tableStyleId>
              </a:tblPr>
              <a:tblGrid>
                <a:gridCol w="970915"/>
                <a:gridCol w="5616000"/>
              </a:tblGrid>
              <a:tr h="434975">
                <a:tc>
                  <a:txBody>
                    <a:bodyPr/>
                    <a:p>
                      <a:pPr algn="ctr">
                        <a:buNone/>
                      </a:pPr>
                      <a:r>
                        <a:rPr lang="zh-CN" altLang="en-US"/>
                        <a:t>元素</a:t>
                      </a:r>
                      <a:endParaRPr lang="zh-CN" altLang="en-US"/>
                    </a:p>
                  </a:txBody>
                  <a:tcPr/>
                </a:tc>
                <a:tc>
                  <a:txBody>
                    <a:bodyPr/>
                    <a:p>
                      <a:pPr algn="ctr">
                        <a:buNone/>
                      </a:pPr>
                      <a:r>
                        <a:rPr lang="zh-CN" altLang="en-US"/>
                        <a:t>附带效果</a:t>
                      </a:r>
                      <a:endParaRPr lang="zh-CN" altLang="en-US"/>
                    </a:p>
                  </a:txBody>
                  <a:tcPr/>
                </a:tc>
              </a:tr>
              <a:tr h="434975">
                <a:tc>
                  <a:txBody>
                    <a:bodyPr/>
                    <a:p>
                      <a:pPr algn="r">
                        <a:buNone/>
                      </a:pPr>
                      <a:r>
                        <a:rPr lang="zh-CN" altLang="en-US"/>
                        <a:t>光</a:t>
                      </a:r>
                      <a:endParaRPr lang="zh-CN" altLang="en-US"/>
                    </a:p>
                  </a:txBody>
                  <a:tcPr/>
                </a:tc>
                <a:tc>
                  <a:txBody>
                    <a:bodyPr/>
                    <a:p>
                      <a:pPr algn="ctr">
                        <a:buNone/>
                      </a:pPr>
                      <a:r>
                        <a:rPr lang="zh-CN" altLang="en-US"/>
                        <a:t>敌人攻击降低</a:t>
                      </a:r>
                      <a:endParaRPr lang="zh-CN" altLang="en-US"/>
                    </a:p>
                  </a:txBody>
                  <a:tcPr/>
                </a:tc>
              </a:tr>
              <a:tr h="434975">
                <a:tc>
                  <a:txBody>
                    <a:bodyPr/>
                    <a:p>
                      <a:pPr algn="r">
                        <a:buNone/>
                      </a:pPr>
                      <a:r>
                        <a:rPr lang="zh-CN" altLang="en-US"/>
                        <a:t>火</a:t>
                      </a:r>
                      <a:endParaRPr lang="zh-CN" altLang="en-US"/>
                    </a:p>
                  </a:txBody>
                  <a:tcPr/>
                </a:tc>
                <a:tc>
                  <a:txBody>
                    <a:bodyPr/>
                    <a:p>
                      <a:pPr algn="ctr">
                        <a:buNone/>
                      </a:pPr>
                      <a:r>
                        <a:rPr lang="zh-CN" altLang="en-US"/>
                        <a:t>玩家攻击增加固定数值</a:t>
                      </a:r>
                      <a:endParaRPr lang="zh-CN" altLang="en-US"/>
                    </a:p>
                  </a:txBody>
                  <a:tcPr/>
                </a:tc>
              </a:tr>
              <a:tr h="434975">
                <a:tc>
                  <a:txBody>
                    <a:bodyPr/>
                    <a:p>
                      <a:pPr algn="r">
                        <a:buNone/>
                      </a:pPr>
                      <a:r>
                        <a:rPr lang="zh-CN" altLang="en-US"/>
                        <a:t>风</a:t>
                      </a:r>
                      <a:endParaRPr lang="zh-CN" altLang="en-US"/>
                    </a:p>
                  </a:txBody>
                  <a:tcPr/>
                </a:tc>
                <a:tc>
                  <a:txBody>
                    <a:bodyPr/>
                    <a:p>
                      <a:pPr algn="ctr">
                        <a:buNone/>
                      </a:pPr>
                      <a:r>
                        <a:rPr lang="zh-CN" altLang="en-US" sz="1800">
                          <a:sym typeface="+mn-ea"/>
                        </a:rPr>
                        <a:t>玩家攻击造成群伤</a:t>
                      </a:r>
                      <a:endParaRPr lang="zh-CN" altLang="en-US" sz="1800">
                        <a:sym typeface="+mn-ea"/>
                      </a:endParaRPr>
                    </a:p>
                  </a:txBody>
                  <a:tcPr/>
                </a:tc>
              </a:tr>
              <a:tr h="434975">
                <a:tc>
                  <a:txBody>
                    <a:bodyPr/>
                    <a:p>
                      <a:pPr algn="r">
                        <a:buNone/>
                      </a:pPr>
                      <a:r>
                        <a:rPr lang="zh-CN" altLang="en-US"/>
                        <a:t>岩</a:t>
                      </a:r>
                      <a:endParaRPr lang="zh-CN" altLang="en-US"/>
                    </a:p>
                  </a:txBody>
                  <a:tcPr/>
                </a:tc>
                <a:tc>
                  <a:txBody>
                    <a:bodyPr/>
                    <a:p>
                      <a:pPr algn="ctr">
                        <a:buNone/>
                      </a:pPr>
                      <a:r>
                        <a:rPr lang="zh-CN" altLang="en-US"/>
                        <a:t>减少（抵挡）敌方攻击固定数值</a:t>
                      </a:r>
                      <a:endParaRPr lang="zh-CN" altLang="en-US"/>
                    </a:p>
                  </a:txBody>
                  <a:tcPr/>
                </a:tc>
              </a:tr>
              <a:tr h="434975">
                <a:tc>
                  <a:txBody>
                    <a:bodyPr/>
                    <a:p>
                      <a:pPr algn="r">
                        <a:buNone/>
                      </a:pPr>
                      <a:r>
                        <a:rPr lang="zh-CN" altLang="en-US"/>
                        <a:t>草</a:t>
                      </a:r>
                      <a:endParaRPr lang="zh-CN" altLang="en-US"/>
                    </a:p>
                  </a:txBody>
                  <a:tcPr/>
                </a:tc>
                <a:tc>
                  <a:txBody>
                    <a:bodyPr/>
                    <a:p>
                      <a:pPr algn="ctr">
                        <a:buNone/>
                      </a:pPr>
                      <a:r>
                        <a:rPr lang="zh-CN" altLang="en-US"/>
                        <a:t>回复</a:t>
                      </a:r>
                      <a:r>
                        <a:rPr lang="en-US" altLang="zh-CN"/>
                        <a:t>HP</a:t>
                      </a:r>
                      <a:endParaRPr lang="en-US" altLang="zh-CN"/>
                    </a:p>
                  </a:txBody>
                  <a:tcPr/>
                </a:tc>
              </a:tr>
              <a:tr h="434975">
                <a:tc>
                  <a:txBody>
                    <a:bodyPr/>
                    <a:p>
                      <a:pPr algn="r">
                        <a:buNone/>
                      </a:pPr>
                      <a:r>
                        <a:rPr lang="zh-CN" altLang="en-US"/>
                        <a:t>水</a:t>
                      </a:r>
                      <a:endParaRPr lang="zh-CN" altLang="en-US"/>
                    </a:p>
                  </a:txBody>
                  <a:tcPr/>
                </a:tc>
                <a:tc>
                  <a:txBody>
                    <a:bodyPr/>
                    <a:p>
                      <a:pPr algn="ctr">
                        <a:buNone/>
                      </a:pPr>
                      <a:r>
                        <a:rPr lang="zh-CN" altLang="en-US"/>
                        <a:t>回复</a:t>
                      </a:r>
                      <a:r>
                        <a:rPr lang="en-US" altLang="zh-CN"/>
                        <a:t>MP</a:t>
                      </a:r>
                      <a:endParaRPr lang="en-US" altLang="zh-CN"/>
                    </a:p>
                  </a:txBody>
                  <a:tcPr/>
                </a:tc>
              </a:tr>
              <a:tr h="434975">
                <a:tc>
                  <a:txBody>
                    <a:bodyPr/>
                    <a:p>
                      <a:pPr algn="r">
                        <a:buNone/>
                      </a:pPr>
                      <a:r>
                        <a:rPr lang="zh-CN" altLang="en-US"/>
                        <a:t>雷</a:t>
                      </a:r>
                      <a:endParaRPr lang="zh-CN" altLang="en-US"/>
                    </a:p>
                  </a:txBody>
                  <a:tcPr/>
                </a:tc>
                <a:tc>
                  <a:txBody>
                    <a:bodyPr/>
                    <a:p>
                      <a:pPr algn="ctr">
                        <a:buNone/>
                      </a:pPr>
                      <a:r>
                        <a:rPr lang="zh-CN" altLang="en-US"/>
                        <a:t>按比例增加玩家攻击</a:t>
                      </a:r>
                      <a:endParaRPr lang="zh-CN" altLang="en-US"/>
                    </a:p>
                  </a:txBody>
                  <a:tcPr/>
                </a:tc>
              </a:tr>
              <a:tr h="434975">
                <a:tc>
                  <a:txBody>
                    <a:bodyPr/>
                    <a:p>
                      <a:pPr algn="r">
                        <a:buNone/>
                      </a:pPr>
                      <a:r>
                        <a:rPr lang="zh-CN" altLang="en-US"/>
                        <a:t>地</a:t>
                      </a:r>
                      <a:endParaRPr lang="zh-CN" altLang="en-US"/>
                    </a:p>
                  </a:txBody>
                  <a:tcPr/>
                </a:tc>
                <a:tc>
                  <a:txBody>
                    <a:bodyPr/>
                    <a:p>
                      <a:pPr algn="ctr">
                        <a:buNone/>
                      </a:pPr>
                      <a:r>
                        <a:rPr lang="zh-CN" altLang="en-US"/>
                        <a:t>增加闪避几率</a:t>
                      </a:r>
                      <a:endParaRPr lang="zh-CN" altLang="en-US"/>
                    </a:p>
                  </a:txBody>
                  <a:tcPr/>
                </a:tc>
              </a:tr>
            </a:tbl>
          </a:graphicData>
        </a:graphic>
      </p:graphicFrame>
      <p:sp>
        <p:nvSpPr>
          <p:cNvPr id="1048781"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1048782" name="内容占位符 2"/>
          <p:cNvSpPr>
            <a:spLocks noGrp="1"/>
          </p:cNvSpPr>
          <p:nvPr>
            <p:ph idx="1"/>
          </p:nvPr>
        </p:nvSpPr>
        <p:spPr>
          <a:xfrm>
            <a:off x="838200" y="1548130"/>
            <a:ext cx="10784205" cy="750570"/>
          </a:xfrm>
        </p:spPr>
        <p:txBody>
          <a:bodyPr>
            <a:normAutofit/>
          </a:bodyPr>
          <a:p>
            <a:r>
              <a:rPr lang="zh-CN" altLang="en-US"/>
              <a:t>释放不同元素（魔法核中元素）魔法阵的附带效果如下：</a:t>
            </a:r>
            <a:endParaRPr lang="zh-CN" altLang="en-US"/>
          </a:p>
        </p:txBody>
      </p:sp>
      <p:pic>
        <p:nvPicPr>
          <p:cNvPr id="2097168" name="图片 110" descr="light"/>
          <p:cNvPicPr>
            <a:picLocks noChangeAspect="1"/>
          </p:cNvPicPr>
          <p:nvPr/>
        </p:nvPicPr>
        <p:blipFill>
          <a:blip r:embed="rId2"/>
          <a:stretch>
            <a:fillRect/>
          </a:stretch>
        </p:blipFill>
        <p:spPr>
          <a:xfrm>
            <a:off x="3034030" y="2936875"/>
            <a:ext cx="279400" cy="279400"/>
          </a:xfrm>
          <a:prstGeom prst="rect">
            <a:avLst/>
          </a:prstGeom>
        </p:spPr>
      </p:pic>
      <p:pic>
        <p:nvPicPr>
          <p:cNvPr id="2097169" name="图片 111" descr="mountain"/>
          <p:cNvPicPr>
            <a:picLocks noChangeAspect="1"/>
          </p:cNvPicPr>
          <p:nvPr/>
        </p:nvPicPr>
        <p:blipFill>
          <a:blip r:embed="rId3"/>
          <a:stretch>
            <a:fillRect/>
          </a:stretch>
        </p:blipFill>
        <p:spPr>
          <a:xfrm>
            <a:off x="3034030" y="4251960"/>
            <a:ext cx="279400" cy="279400"/>
          </a:xfrm>
          <a:prstGeom prst="rect">
            <a:avLst/>
          </a:prstGeom>
        </p:spPr>
      </p:pic>
      <p:pic>
        <p:nvPicPr>
          <p:cNvPr id="2097170" name="图片 112" descr="plant"/>
          <p:cNvPicPr>
            <a:picLocks noChangeAspect="1"/>
          </p:cNvPicPr>
          <p:nvPr/>
        </p:nvPicPr>
        <p:blipFill>
          <a:blip r:embed="rId4"/>
          <a:stretch>
            <a:fillRect/>
          </a:stretch>
        </p:blipFill>
        <p:spPr>
          <a:xfrm>
            <a:off x="3034030" y="4678045"/>
            <a:ext cx="279400" cy="279400"/>
          </a:xfrm>
          <a:prstGeom prst="rect">
            <a:avLst/>
          </a:prstGeom>
        </p:spPr>
      </p:pic>
      <p:pic>
        <p:nvPicPr>
          <p:cNvPr id="2097171" name="图片 113" descr="thunder"/>
          <p:cNvPicPr>
            <a:picLocks noChangeAspect="1"/>
          </p:cNvPicPr>
          <p:nvPr/>
        </p:nvPicPr>
        <p:blipFill>
          <a:blip r:embed="rId5"/>
          <a:stretch>
            <a:fillRect/>
          </a:stretch>
        </p:blipFill>
        <p:spPr>
          <a:xfrm>
            <a:off x="3034030" y="5581650"/>
            <a:ext cx="279400" cy="279400"/>
          </a:xfrm>
          <a:prstGeom prst="rect">
            <a:avLst/>
          </a:prstGeom>
        </p:spPr>
      </p:pic>
      <p:pic>
        <p:nvPicPr>
          <p:cNvPr id="2097172" name="图片 114" descr="water"/>
          <p:cNvPicPr>
            <a:picLocks noChangeAspect="1"/>
          </p:cNvPicPr>
          <p:nvPr/>
        </p:nvPicPr>
        <p:blipFill>
          <a:blip r:embed="rId6"/>
          <a:stretch>
            <a:fillRect/>
          </a:stretch>
        </p:blipFill>
        <p:spPr>
          <a:xfrm>
            <a:off x="3034030" y="5124450"/>
            <a:ext cx="279400" cy="279400"/>
          </a:xfrm>
          <a:prstGeom prst="rect">
            <a:avLst/>
          </a:prstGeom>
        </p:spPr>
      </p:pic>
      <p:pic>
        <p:nvPicPr>
          <p:cNvPr id="2097173" name="图片 115" descr="wind"/>
          <p:cNvPicPr>
            <a:picLocks noChangeAspect="1"/>
          </p:cNvPicPr>
          <p:nvPr/>
        </p:nvPicPr>
        <p:blipFill>
          <a:blip r:embed="rId7"/>
          <a:stretch>
            <a:fillRect/>
          </a:stretch>
        </p:blipFill>
        <p:spPr>
          <a:xfrm>
            <a:off x="3034030" y="3825875"/>
            <a:ext cx="279400" cy="279400"/>
          </a:xfrm>
          <a:prstGeom prst="rect">
            <a:avLst/>
          </a:prstGeom>
        </p:spPr>
      </p:pic>
      <p:pic>
        <p:nvPicPr>
          <p:cNvPr id="2097174" name="图片 116" descr="fire"/>
          <p:cNvPicPr>
            <a:picLocks noChangeAspect="1"/>
          </p:cNvPicPr>
          <p:nvPr/>
        </p:nvPicPr>
        <p:blipFill>
          <a:blip r:embed="rId8"/>
          <a:stretch>
            <a:fillRect/>
          </a:stretch>
        </p:blipFill>
        <p:spPr>
          <a:xfrm>
            <a:off x="3034030" y="3379470"/>
            <a:ext cx="279400" cy="279400"/>
          </a:xfrm>
          <a:prstGeom prst="rect">
            <a:avLst/>
          </a:prstGeom>
        </p:spPr>
      </p:pic>
      <p:pic>
        <p:nvPicPr>
          <p:cNvPr id="2097175" name="图片 117" descr="ground"/>
          <p:cNvPicPr>
            <a:picLocks noChangeAspect="1"/>
          </p:cNvPicPr>
          <p:nvPr/>
        </p:nvPicPr>
        <p:blipFill>
          <a:blip r:embed="rId9"/>
          <a:stretch>
            <a:fillRect/>
          </a:stretch>
        </p:blipFill>
        <p:spPr>
          <a:xfrm>
            <a:off x="3034030" y="5963920"/>
            <a:ext cx="279400" cy="27940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1a2d3069-fa52-41c9-973d-46d93dfa9b9c}"/>
  <p:tag name="TABLE_ENDDRAG_ORIGIN_RECT" val="671*307"/>
  <p:tag name="TABLE_ENDDRAG_RECT" val="197*175*671*307"/>
</p:tagLst>
</file>

<file path=ppt/tags/tag2.xml><?xml version="1.0" encoding="utf-8"?>
<p:tagLst xmlns:p="http://schemas.openxmlformats.org/presentationml/2006/main">
  <p:tag name="KSO_WM_UNIT_PLACING_PICTURE_USER_VIEWPORT" val="{&quot;height&quot;:7455,&quot;width&quot;:17190}"/>
</p:tagLst>
</file>

<file path=ppt/tags/tag3.xml><?xml version="1.0" encoding="utf-8"?>
<p:tagLst xmlns:p="http://schemas.openxmlformats.org/presentationml/2006/main">
  <p:tag name="KSO_WM_UNIT_TABLE_BEAUTIFY" val="smartTable{68b7513c-bf90-4f68-a491-c61301ccd23f}"/>
  <p:tag name="TABLE_ENDDRAG_ORIGIN_RECT" val="827*512"/>
  <p:tag name="TABLE_ENDDRAG_RECT" val="72*10*827*512"/>
</p:tagLst>
</file>

<file path=ppt/tags/tag4.xml><?xml version="1.0" encoding="utf-8"?>
<p:tagLst xmlns:p="http://schemas.openxmlformats.org/presentationml/2006/main">
  <p:tag name="KSO_WM_UNIT_PLACING_PICTURE_USER_VIEWPORT" val="{&quot;height&quot;:10800,&quot;width&quot;:7418}"/>
</p:tagLst>
</file>

<file path=ppt/tags/tag5.xml><?xml version="1.0" encoding="utf-8"?>
<p:tagLst xmlns:p="http://schemas.openxmlformats.org/presentationml/2006/main">
  <p:tag name="KSO_WM_UNIT_PLACING_PICTURE_USER_VIEWPORT" val="{&quot;height&quot;:10800,&quot;width&quot;:7852}"/>
</p:tagLst>
</file>

<file path=ppt/tags/tag6.xml><?xml version="1.0" encoding="utf-8"?>
<p:tagLst xmlns:p="http://schemas.openxmlformats.org/presentationml/2006/main">
  <p:tag name="KSO_WM_UNIT_TABLE_BEAUTIFY" val="smartTable{6560e87c-ab9c-4085-ab7a-96064a7e2891}"/>
  <p:tag name="TABLE_ENDDRAG_ORIGIN_RECT" val="807*320"/>
  <p:tag name="TABLE_ENDDRAG_RECT" val="72*133*807*320"/>
</p:tagLst>
</file>

<file path=ppt/tags/tag7.xml><?xml version="1.0" encoding="utf-8"?>
<p:tagLst xmlns:p="http://schemas.openxmlformats.org/presentationml/2006/main">
  <p:tag name="KSO_WM_UNIT_TABLE_BEAUTIFY" val="smartTable{6560e87c-ab9c-4085-ab7a-96064a7e2891}"/>
  <p:tag name="TABLE_ENDDRAG_ORIGIN_RECT" val="960*540"/>
  <p:tag name="TABLE_ENDDRAG_RECT" val="0*0*960*540"/>
</p:tagLst>
</file>

<file path=ppt/tags/tag8.xml><?xml version="1.0" encoding="utf-8"?>
<p:tagLst xmlns:p="http://schemas.openxmlformats.org/presentationml/2006/main">
  <p:tag name="KSO_WM_UNIT_TABLE_BEAUTIFY" val="smartTable{1a2d3069-fa52-41c9-973d-46d93dfa9b9c}"/>
  <p:tag name="TABLE_ENDDRAG_ORIGIN_RECT" val="678*307"/>
  <p:tag name="TABLE_ENDDRAG_RECT" val="118*158*678*307"/>
</p:tagLst>
</file>

<file path=ppt/tags/tag9.xml><?xml version="1.0" encoding="utf-8"?>
<p:tagLst xmlns:p="http://schemas.openxmlformats.org/presentationml/2006/main">
  <p:tag name="COMMONDATA" val="eyJoZGlkIjoiYmIwYmVkMjUwNjBjZmY1MTY5NDUyOWE4OTFjMjcxZ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8139</Words>
  <Application>WPS 演示</Application>
  <PresentationFormat/>
  <Paragraphs>949</Paragraphs>
  <Slides>72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72</vt:i4>
      </vt:variant>
    </vt:vector>
  </HeadingPairs>
  <TitlesOfParts>
    <vt:vector size="79" baseType="lpstr">
      <vt:lpstr>Arial</vt:lpstr>
      <vt:lpstr>宋体</vt:lpstr>
      <vt:lpstr>Wingdings</vt:lpstr>
      <vt:lpstr>Calibri</vt:lpstr>
      <vt:lpstr>微软雅黑</vt:lpstr>
      <vt:lpstr>Arial Unicode MS</vt:lpstr>
      <vt:lpstr>Office 主题</vt:lpstr>
      <vt:lpstr>PowerPoint 演示文稿</vt:lpstr>
      <vt:lpstr>前言</vt:lpstr>
      <vt:lpstr>魔法阵的结构</vt:lpstr>
      <vt:lpstr>魔法阵的游戏性设计——玩法设计目标</vt:lpstr>
      <vt:lpstr>魔法阵的游戏性设计——符号选取与设定所指</vt:lpstr>
      <vt:lpstr>魔法阵的游戏性设计——符号选取与设定所指</vt:lpstr>
      <vt:lpstr>魔法阵的游戏性设计——符号选取与设定所指</vt:lpstr>
      <vt:lpstr>魔法阵的游戏性设计——具体实现</vt:lpstr>
      <vt:lpstr>魔法阵的游戏性设计——具体实现</vt:lpstr>
      <vt:lpstr>PowerPoint 演示文稿</vt:lpstr>
      <vt:lpstr>魔法阵的游戏性设计——具体实现</vt:lpstr>
      <vt:lpstr>魔法阵的游戏性设计——具体实现</vt:lpstr>
      <vt:lpstr>魔法阵的游戏性设计——具体实现</vt:lpstr>
      <vt:lpstr>魔法阵的游戏性设计——具体实现</vt:lpstr>
      <vt:lpstr>魔法阵的游戏性设计——具体实现</vt:lpstr>
      <vt:lpstr>“绘制魔法阵”的总结与拓展</vt:lpstr>
      <vt:lpstr>“绘制魔法阵”的总结与拓展</vt:lpstr>
      <vt:lpstr>“绘制魔法阵”的总结与拓展</vt:lpstr>
      <vt:lpstr>PowerPoint 演示文稿</vt:lpstr>
      <vt:lpstr>“绘制魔法阵”的总结与拓展</vt:lpstr>
      <vt:lpstr>“绘制魔法阵”的总结与拓展</vt:lpstr>
      <vt:lpstr>PowerPoint 演示文稿</vt:lpstr>
      <vt:lpstr>PowerPoint 演示文稿</vt:lpstr>
      <vt:lpstr>PowerPoint 演示文稿</vt:lpstr>
      <vt:lpstr>PowerPoint 演示文稿</vt:lpstr>
      <vt:lpstr>PowerPoint 演示文稿</vt:lpstr>
      <vt:lpstr>第二阶段——前言</vt:lpstr>
      <vt:lpstr>第二阶段——前言</vt:lpstr>
      <vt:lpstr>第二阶段——之前demo的反思</vt:lpstr>
      <vt:lpstr>第二阶段——之前demo的反思</vt:lpstr>
      <vt:lpstr>第二阶段——之前思路的问题</vt:lpstr>
      <vt:lpstr>第二阶段——未体验《Noita》前的玩法设计思路</vt:lpstr>
      <vt:lpstr>第二阶段——未体验《Noita》前的玩法设计思路</vt:lpstr>
      <vt:lpstr>第二阶段——相关参考资料</vt:lpstr>
      <vt:lpstr>PowerPoint 演示文稿</vt:lpstr>
      <vt:lpstr>第二阶段——相关资料的再收集</vt:lpstr>
      <vt:lpstr>第二阶段——相关资料的再收集</vt:lpstr>
      <vt:lpstr>第二阶段——相关资料的再收集</vt:lpstr>
      <vt:lpstr>第二阶段——相关资料的再收集</vt:lpstr>
      <vt:lpstr>PowerPoint 演示文稿</vt:lpstr>
      <vt:lpstr>第二阶段——相关资料的再收集</vt:lpstr>
      <vt:lpstr>第二阶段——相关资料的再收集</vt:lpstr>
      <vt:lpstr>PowerPoint 演示文稿</vt:lpstr>
      <vt:lpstr>第二阶段——相关资料的再收集</vt:lpstr>
      <vt:lpstr>第二阶段——相关资料的再收集</vt:lpstr>
      <vt:lpstr>第二阶段——相关资料的再收集</vt:lpstr>
      <vt:lpstr>PowerPoint 演示文稿</vt:lpstr>
      <vt:lpstr>第二阶段——相关资料的再收集</vt:lpstr>
      <vt:lpstr>第二阶段——相关资料的再收集</vt:lpstr>
      <vt:lpstr>第二阶段——相关资料的再收集</vt:lpstr>
      <vt:lpstr>第二阶段——魔法阵的设计目标</vt:lpstr>
      <vt:lpstr>第二阶段——技能系统</vt:lpstr>
      <vt:lpstr>第二阶段——技能系统</vt:lpstr>
      <vt:lpstr>PowerPoint 演示文稿</vt:lpstr>
      <vt:lpstr>第二阶段——技能系统</vt:lpstr>
      <vt:lpstr>第二阶段——魔法阵的逻辑设计（技能系统） 	 可组件化部分</vt:lpstr>
      <vt:lpstr>第二阶段——技能系统</vt:lpstr>
      <vt:lpstr>PowerPoint 演示文稿</vt:lpstr>
      <vt:lpstr>第二阶段——体验过《Noita》之后的想法</vt:lpstr>
      <vt:lpstr>第二阶段——体验过《Noita》之后的想法</vt:lpstr>
      <vt:lpstr>第二阶段——体验过《Noita》之后的想法</vt:lpstr>
      <vt:lpstr>第二阶段——体验过《Noita》之后的想法</vt:lpstr>
      <vt:lpstr>第二阶段——体验过《Noita》之后的想法</vt:lpstr>
      <vt:lpstr>第二阶段——体验过《Noita》之后的想法</vt:lpstr>
      <vt:lpstr>第二阶段——体验过《Noita》之后的想法</vt:lpstr>
      <vt:lpstr>第二阶段——体验过《Noita》之后的想法</vt:lpstr>
      <vt:lpstr>第二阶段——体验过《Noita》之后的想法</vt:lpstr>
      <vt:lpstr>第二阶段——下一个demo的目标</vt:lpstr>
      <vt:lpstr>PowerPoint 演示文稿</vt:lpstr>
      <vt:lpstr>第二阶段——下一个demo的目标</vt:lpstr>
      <vt:lpstr>第二阶段——总结</vt:lpstr>
      <vt:lpstr>第二阶段——魔法阵的逻辑设计（技能系统）</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徐旭东</cp:lastModifiedBy>
  <cp:revision>49</cp:revision>
  <dcterms:created xsi:type="dcterms:W3CDTF">2022-05-15T14:25:00Z</dcterms:created>
  <dcterms:modified xsi:type="dcterms:W3CDTF">2022-06-10T14:59:30Z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89418687EC4840A9A939E5A1D4DF37FB</vt:lpwstr>
  </property>
  <property fmtid="{D5CDD505-2E9C-101B-9397-08002B2CF9AE}" pid="3" name="KSOProductBuildVer">
    <vt:lpwstr>2052-11.1.0.11744</vt:lpwstr>
  </property>
</Properties>
</file>